
<file path=[Content_Types].xml><?xml version="1.0" encoding="utf-8"?>
<Types xmlns="http://schemas.openxmlformats.org/package/2006/content-types">
  <Default Extension="png" ContentType="image/png"/>
  <Default Extension="bin" ContentType="application/vnd.openxmlformats-officedocument.oleObject"/>
  <Default Extension="B3C81010"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10"/>
  </p:notesMasterIdLst>
  <p:handoutMasterIdLst>
    <p:handoutMasterId r:id="rId111"/>
  </p:handoutMasterIdLst>
  <p:sldIdLst>
    <p:sldId id="402" r:id="rId2"/>
    <p:sldId id="374" r:id="rId3"/>
    <p:sldId id="375" r:id="rId4"/>
    <p:sldId id="376" r:id="rId5"/>
    <p:sldId id="377" r:id="rId6"/>
    <p:sldId id="378" r:id="rId7"/>
    <p:sldId id="379" r:id="rId8"/>
    <p:sldId id="380" r:id="rId9"/>
    <p:sldId id="478" r:id="rId10"/>
    <p:sldId id="395" r:id="rId11"/>
    <p:sldId id="398" r:id="rId12"/>
    <p:sldId id="409" r:id="rId13"/>
    <p:sldId id="410" r:id="rId14"/>
    <p:sldId id="408" r:id="rId15"/>
    <p:sldId id="344" r:id="rId16"/>
    <p:sldId id="345" r:id="rId17"/>
    <p:sldId id="396" r:id="rId18"/>
    <p:sldId id="780" r:id="rId19"/>
    <p:sldId id="386" r:id="rId20"/>
    <p:sldId id="411" r:id="rId21"/>
    <p:sldId id="765" r:id="rId22"/>
    <p:sldId id="766" r:id="rId23"/>
    <p:sldId id="767" r:id="rId24"/>
    <p:sldId id="768" r:id="rId25"/>
    <p:sldId id="381" r:id="rId26"/>
    <p:sldId id="407" r:id="rId27"/>
    <p:sldId id="770" r:id="rId28"/>
    <p:sldId id="399" r:id="rId29"/>
    <p:sldId id="781" r:id="rId30"/>
    <p:sldId id="484" r:id="rId31"/>
    <p:sldId id="777" r:id="rId32"/>
    <p:sldId id="782" r:id="rId33"/>
    <p:sldId id="783" r:id="rId34"/>
    <p:sldId id="778" r:id="rId35"/>
    <p:sldId id="771" r:id="rId36"/>
    <p:sldId id="400" r:id="rId37"/>
    <p:sldId id="401" r:id="rId38"/>
    <p:sldId id="779" r:id="rId39"/>
    <p:sldId id="775" r:id="rId40"/>
    <p:sldId id="776" r:id="rId41"/>
    <p:sldId id="480" r:id="rId42"/>
    <p:sldId id="769" r:id="rId43"/>
    <p:sldId id="764" r:id="rId44"/>
    <p:sldId id="758" r:id="rId45"/>
    <p:sldId id="761" r:id="rId46"/>
    <p:sldId id="763" r:id="rId47"/>
    <p:sldId id="413" r:id="rId48"/>
    <p:sldId id="412" r:id="rId49"/>
    <p:sldId id="414" r:id="rId50"/>
    <p:sldId id="415" r:id="rId51"/>
    <p:sldId id="416" r:id="rId52"/>
    <p:sldId id="417" r:id="rId53"/>
    <p:sldId id="420" r:id="rId54"/>
    <p:sldId id="421" r:id="rId55"/>
    <p:sldId id="422" r:id="rId56"/>
    <p:sldId id="773" r:id="rId57"/>
    <p:sldId id="774" r:id="rId58"/>
    <p:sldId id="476" r:id="rId59"/>
    <p:sldId id="468" r:id="rId60"/>
    <p:sldId id="427" r:id="rId61"/>
    <p:sldId id="469" r:id="rId62"/>
    <p:sldId id="470" r:id="rId63"/>
    <p:sldId id="772" r:id="rId64"/>
    <p:sldId id="472" r:id="rId65"/>
    <p:sldId id="473" r:id="rId66"/>
    <p:sldId id="474" r:id="rId67"/>
    <p:sldId id="475" r:id="rId68"/>
    <p:sldId id="477" r:id="rId69"/>
    <p:sldId id="373" r:id="rId70"/>
    <p:sldId id="425" r:id="rId71"/>
    <p:sldId id="426" r:id="rId72"/>
    <p:sldId id="428" r:id="rId73"/>
    <p:sldId id="429" r:id="rId74"/>
    <p:sldId id="430" r:id="rId75"/>
    <p:sldId id="431" r:id="rId76"/>
    <p:sldId id="432" r:id="rId77"/>
    <p:sldId id="433" r:id="rId78"/>
    <p:sldId id="434" r:id="rId79"/>
    <p:sldId id="435"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2" r:id="rId97"/>
    <p:sldId id="453" r:id="rId98"/>
    <p:sldId id="454" r:id="rId99"/>
    <p:sldId id="455" r:id="rId100"/>
    <p:sldId id="456" r:id="rId101"/>
    <p:sldId id="463" r:id="rId102"/>
    <p:sldId id="464" r:id="rId103"/>
    <p:sldId id="465" r:id="rId104"/>
    <p:sldId id="466" r:id="rId105"/>
    <p:sldId id="467" r:id="rId106"/>
    <p:sldId id="419" r:id="rId107"/>
    <p:sldId id="365" r:id="rId108"/>
    <p:sldId id="265" r:id="rId109"/>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04" autoAdjust="0"/>
    <p:restoredTop sz="95701" autoAdjust="0"/>
  </p:normalViewPr>
  <p:slideViewPr>
    <p:cSldViewPr snapToGrid="0" showGuides="1">
      <p:cViewPr varScale="1">
        <p:scale>
          <a:sx n="86" d="100"/>
          <a:sy n="86" d="100"/>
        </p:scale>
        <p:origin x="1440" y="20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Machine</a:t>
            </a:r>
            <a:r>
              <a:rPr lang="de-DE" baseline="0" dirty="0"/>
              <a:t> Learning </a:t>
            </a:r>
            <a:r>
              <a:rPr lang="de-DE" baseline="0" dirty="0" err="1"/>
              <a:t>is</a:t>
            </a:r>
            <a:r>
              <a:rPr lang="de-DE" baseline="0" dirty="0"/>
              <a:t> </a:t>
            </a:r>
            <a:r>
              <a:rPr lang="de-DE" baseline="0" dirty="0" err="1"/>
              <a:t>about</a:t>
            </a:r>
            <a:r>
              <a:rPr lang="de-DE" baseline="0" dirty="0"/>
              <a:t> </a:t>
            </a:r>
            <a:r>
              <a:rPr lang="de-DE" baseline="0" dirty="0" err="1"/>
              <a:t>extracting</a:t>
            </a:r>
            <a:r>
              <a:rPr lang="de-DE" baseline="0" dirty="0"/>
              <a:t> </a:t>
            </a:r>
            <a:r>
              <a:rPr lang="de-DE" baseline="0" dirty="0" err="1"/>
              <a:t>knowledge</a:t>
            </a:r>
            <a:r>
              <a:rPr lang="de-DE" baseline="0" dirty="0"/>
              <a:t> </a:t>
            </a:r>
            <a:r>
              <a:rPr lang="de-DE" baseline="0" dirty="0" err="1"/>
              <a:t>from</a:t>
            </a:r>
            <a:r>
              <a:rPr lang="de-DE" baseline="0" dirty="0"/>
              <a:t> </a:t>
            </a:r>
            <a:r>
              <a:rPr lang="de-DE" baseline="0" dirty="0" err="1"/>
              <a:t>data</a:t>
            </a:r>
            <a:r>
              <a:rPr lang="de-DE" baseline="0" dirty="0"/>
              <a:t>. </a:t>
            </a:r>
            <a:r>
              <a:rPr lang="de-DE" baseline="0" dirty="0" err="1"/>
              <a:t>It</a:t>
            </a:r>
            <a:r>
              <a:rPr lang="de-DE" baseline="0" dirty="0"/>
              <a:t> </a:t>
            </a:r>
            <a:r>
              <a:rPr lang="de-DE" baseline="0" dirty="0" err="1"/>
              <a:t>is</a:t>
            </a:r>
            <a:r>
              <a:rPr lang="de-DE" baseline="0" dirty="0"/>
              <a:t> </a:t>
            </a:r>
            <a:r>
              <a:rPr lang="de-DE" baseline="0" dirty="0" err="1"/>
              <a:t>based</a:t>
            </a:r>
            <a:r>
              <a:rPr lang="de-DE" baseline="0" dirty="0"/>
              <a:t> on </a:t>
            </a:r>
            <a:r>
              <a:rPr lang="de-DE" baseline="0" dirty="0" err="1"/>
              <a:t>probability</a:t>
            </a:r>
            <a:r>
              <a:rPr lang="de-DE" baseline="0" dirty="0"/>
              <a:t> </a:t>
            </a:r>
            <a:r>
              <a:rPr lang="de-DE" baseline="0" dirty="0" err="1"/>
              <a:t>theory</a:t>
            </a:r>
            <a:r>
              <a:rPr lang="de-DE" baseline="0" dirty="0"/>
              <a:t>.</a:t>
            </a:r>
          </a:p>
          <a:p>
            <a:r>
              <a:rPr lang="de-DE" baseline="0" dirty="0" err="1"/>
              <a:t>Machine</a:t>
            </a:r>
            <a:r>
              <a:rPr lang="de-DE" baseline="0" dirty="0"/>
              <a:t> Learning </a:t>
            </a:r>
            <a:r>
              <a:rPr lang="de-DE" baseline="0" dirty="0" err="1"/>
              <a:t>is</a:t>
            </a:r>
            <a:r>
              <a:rPr lang="de-DE" baseline="0" dirty="0"/>
              <a:t> a </a:t>
            </a:r>
            <a:r>
              <a:rPr lang="de-DE" baseline="0" dirty="0" err="1"/>
              <a:t>subset</a:t>
            </a:r>
            <a:r>
              <a:rPr lang="de-DE" baseline="0" dirty="0"/>
              <a:t> </a:t>
            </a:r>
            <a:r>
              <a:rPr lang="de-DE" baseline="0" dirty="0" err="1"/>
              <a:t>of</a:t>
            </a:r>
            <a:r>
              <a:rPr lang="de-DE" baseline="0" dirty="0"/>
              <a:t> </a:t>
            </a:r>
            <a:r>
              <a:rPr lang="de-DE" baseline="0" dirty="0" err="1"/>
              <a:t>Artificial</a:t>
            </a:r>
            <a:r>
              <a:rPr lang="de-DE" baseline="0" dirty="0"/>
              <a:t> </a:t>
            </a:r>
            <a:r>
              <a:rPr lang="de-DE" baseline="0" dirty="0" err="1"/>
              <a:t>Intelligence</a:t>
            </a:r>
            <a:r>
              <a:rPr lang="de-DE" baseline="0" dirty="0"/>
              <a:t>.</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793447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73</a:t>
            </a:fld>
            <a:endParaRPr lang="de-DE" dirty="0"/>
          </a:p>
        </p:txBody>
      </p:sp>
    </p:spTree>
    <p:extLst>
      <p:ext uri="{BB962C8B-B14F-4D97-AF65-F5344CB8AC3E}">
        <p14:creationId xmlns:p14="http://schemas.microsoft.com/office/powerpoint/2010/main" val="332810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74</a:t>
            </a:fld>
            <a:endParaRPr lang="de-DE" dirty="0"/>
          </a:p>
        </p:txBody>
      </p:sp>
    </p:spTree>
    <p:extLst>
      <p:ext uri="{BB962C8B-B14F-4D97-AF65-F5344CB8AC3E}">
        <p14:creationId xmlns:p14="http://schemas.microsoft.com/office/powerpoint/2010/main" val="326092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extLst>
      <p:ext uri="{BB962C8B-B14F-4D97-AF65-F5344CB8AC3E}">
        <p14:creationId xmlns:p14="http://schemas.microsoft.com/office/powerpoint/2010/main" val="28869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2938394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3697462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35425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79</a:t>
            </a:fld>
            <a:endParaRPr lang="de-DE" dirty="0"/>
          </a:p>
        </p:txBody>
      </p:sp>
    </p:spTree>
    <p:extLst>
      <p:ext uri="{BB962C8B-B14F-4D97-AF65-F5344CB8AC3E}">
        <p14:creationId xmlns:p14="http://schemas.microsoft.com/office/powerpoint/2010/main" val="2750150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80</a:t>
            </a:fld>
            <a:endParaRPr lang="de-DE" dirty="0"/>
          </a:p>
        </p:txBody>
      </p:sp>
    </p:spTree>
    <p:extLst>
      <p:ext uri="{BB962C8B-B14F-4D97-AF65-F5344CB8AC3E}">
        <p14:creationId xmlns:p14="http://schemas.microsoft.com/office/powerpoint/2010/main" val="360289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81</a:t>
            </a:fld>
            <a:endParaRPr lang="de-DE" dirty="0"/>
          </a:p>
        </p:txBody>
      </p:sp>
    </p:spTree>
    <p:extLst>
      <p:ext uri="{BB962C8B-B14F-4D97-AF65-F5344CB8AC3E}">
        <p14:creationId xmlns:p14="http://schemas.microsoft.com/office/powerpoint/2010/main" val="8963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82</a:t>
            </a:fld>
            <a:endParaRPr lang="de-DE" dirty="0"/>
          </a:p>
        </p:txBody>
      </p:sp>
    </p:spTree>
    <p:extLst>
      <p:ext uri="{BB962C8B-B14F-4D97-AF65-F5344CB8AC3E}">
        <p14:creationId xmlns:p14="http://schemas.microsoft.com/office/powerpoint/2010/main" val="265136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780326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84</a:t>
            </a:fld>
            <a:endParaRPr lang="de-DE" dirty="0"/>
          </a:p>
        </p:txBody>
      </p:sp>
    </p:spTree>
    <p:extLst>
      <p:ext uri="{BB962C8B-B14F-4D97-AF65-F5344CB8AC3E}">
        <p14:creationId xmlns:p14="http://schemas.microsoft.com/office/powerpoint/2010/main" val="128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85</a:t>
            </a:fld>
            <a:endParaRPr lang="de-DE" dirty="0"/>
          </a:p>
        </p:txBody>
      </p:sp>
    </p:spTree>
    <p:extLst>
      <p:ext uri="{BB962C8B-B14F-4D97-AF65-F5344CB8AC3E}">
        <p14:creationId xmlns:p14="http://schemas.microsoft.com/office/powerpoint/2010/main" val="173431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86</a:t>
            </a:fld>
            <a:endParaRPr lang="de-DE" dirty="0"/>
          </a:p>
        </p:txBody>
      </p:sp>
    </p:spTree>
    <p:extLst>
      <p:ext uri="{BB962C8B-B14F-4D97-AF65-F5344CB8AC3E}">
        <p14:creationId xmlns:p14="http://schemas.microsoft.com/office/powerpoint/2010/main" val="2627110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87</a:t>
            </a:fld>
            <a:endParaRPr lang="de-DE" dirty="0"/>
          </a:p>
        </p:txBody>
      </p:sp>
    </p:spTree>
    <p:extLst>
      <p:ext uri="{BB962C8B-B14F-4D97-AF65-F5344CB8AC3E}">
        <p14:creationId xmlns:p14="http://schemas.microsoft.com/office/powerpoint/2010/main" val="256955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88</a:t>
            </a:fld>
            <a:endParaRPr lang="de-DE" dirty="0"/>
          </a:p>
        </p:txBody>
      </p:sp>
    </p:spTree>
    <p:extLst>
      <p:ext uri="{BB962C8B-B14F-4D97-AF65-F5344CB8AC3E}">
        <p14:creationId xmlns:p14="http://schemas.microsoft.com/office/powerpoint/2010/main" val="3172903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89</a:t>
            </a:fld>
            <a:endParaRPr lang="de-DE" dirty="0"/>
          </a:p>
        </p:txBody>
      </p:sp>
    </p:spTree>
    <p:extLst>
      <p:ext uri="{BB962C8B-B14F-4D97-AF65-F5344CB8AC3E}">
        <p14:creationId xmlns:p14="http://schemas.microsoft.com/office/powerpoint/2010/main" val="173626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90</a:t>
            </a:fld>
            <a:endParaRPr lang="de-DE" dirty="0"/>
          </a:p>
        </p:txBody>
      </p:sp>
    </p:spTree>
    <p:extLst>
      <p:ext uri="{BB962C8B-B14F-4D97-AF65-F5344CB8AC3E}">
        <p14:creationId xmlns:p14="http://schemas.microsoft.com/office/powerpoint/2010/main" val="2696678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91</a:t>
            </a:fld>
            <a:endParaRPr lang="de-DE" dirty="0"/>
          </a:p>
        </p:txBody>
      </p:sp>
    </p:spTree>
    <p:extLst>
      <p:ext uri="{BB962C8B-B14F-4D97-AF65-F5344CB8AC3E}">
        <p14:creationId xmlns:p14="http://schemas.microsoft.com/office/powerpoint/2010/main" val="70011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92</a:t>
            </a:fld>
            <a:endParaRPr lang="de-DE" dirty="0"/>
          </a:p>
        </p:txBody>
      </p:sp>
    </p:spTree>
    <p:extLst>
      <p:ext uri="{BB962C8B-B14F-4D97-AF65-F5344CB8AC3E}">
        <p14:creationId xmlns:p14="http://schemas.microsoft.com/office/powerpoint/2010/main" val="1306123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93</a:t>
            </a:fld>
            <a:endParaRPr lang="de-DE" dirty="0"/>
          </a:p>
        </p:txBody>
      </p:sp>
    </p:spTree>
    <p:extLst>
      <p:ext uri="{BB962C8B-B14F-4D97-AF65-F5344CB8AC3E}">
        <p14:creationId xmlns:p14="http://schemas.microsoft.com/office/powerpoint/2010/main" val="156780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594427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94</a:t>
            </a:fld>
            <a:endParaRPr lang="de-DE" dirty="0"/>
          </a:p>
        </p:txBody>
      </p:sp>
    </p:spTree>
    <p:extLst>
      <p:ext uri="{BB962C8B-B14F-4D97-AF65-F5344CB8AC3E}">
        <p14:creationId xmlns:p14="http://schemas.microsoft.com/office/powerpoint/2010/main" val="351877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95</a:t>
            </a:fld>
            <a:endParaRPr lang="de-DE" dirty="0"/>
          </a:p>
        </p:txBody>
      </p:sp>
    </p:spTree>
    <p:extLst>
      <p:ext uri="{BB962C8B-B14F-4D97-AF65-F5344CB8AC3E}">
        <p14:creationId xmlns:p14="http://schemas.microsoft.com/office/powerpoint/2010/main" val="286118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96</a:t>
            </a:fld>
            <a:endParaRPr lang="de-DE" dirty="0"/>
          </a:p>
        </p:txBody>
      </p:sp>
    </p:spTree>
    <p:extLst>
      <p:ext uri="{BB962C8B-B14F-4D97-AF65-F5344CB8AC3E}">
        <p14:creationId xmlns:p14="http://schemas.microsoft.com/office/powerpoint/2010/main" val="64347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97</a:t>
            </a:fld>
            <a:endParaRPr lang="de-DE" dirty="0"/>
          </a:p>
        </p:txBody>
      </p:sp>
    </p:spTree>
    <p:extLst>
      <p:ext uri="{BB962C8B-B14F-4D97-AF65-F5344CB8AC3E}">
        <p14:creationId xmlns:p14="http://schemas.microsoft.com/office/powerpoint/2010/main" val="3036034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98</a:t>
            </a:fld>
            <a:endParaRPr lang="de-DE" dirty="0"/>
          </a:p>
        </p:txBody>
      </p:sp>
    </p:spTree>
    <p:extLst>
      <p:ext uri="{BB962C8B-B14F-4D97-AF65-F5344CB8AC3E}">
        <p14:creationId xmlns:p14="http://schemas.microsoft.com/office/powerpoint/2010/main" val="236730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99</a:t>
            </a:fld>
            <a:endParaRPr lang="de-DE" dirty="0"/>
          </a:p>
        </p:txBody>
      </p:sp>
    </p:spTree>
    <p:extLst>
      <p:ext uri="{BB962C8B-B14F-4D97-AF65-F5344CB8AC3E}">
        <p14:creationId xmlns:p14="http://schemas.microsoft.com/office/powerpoint/2010/main" val="2259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100</a:t>
            </a:fld>
            <a:endParaRPr lang="de-DE" dirty="0"/>
          </a:p>
        </p:txBody>
      </p:sp>
    </p:spTree>
    <p:extLst>
      <p:ext uri="{BB962C8B-B14F-4D97-AF65-F5344CB8AC3E}">
        <p14:creationId xmlns:p14="http://schemas.microsoft.com/office/powerpoint/2010/main" val="168482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101</a:t>
            </a:fld>
            <a:endParaRPr lang="de-DE" dirty="0"/>
          </a:p>
        </p:txBody>
      </p:sp>
    </p:spTree>
    <p:extLst>
      <p:ext uri="{BB962C8B-B14F-4D97-AF65-F5344CB8AC3E}">
        <p14:creationId xmlns:p14="http://schemas.microsoft.com/office/powerpoint/2010/main" val="1819166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102</a:t>
            </a:fld>
            <a:endParaRPr lang="de-DE" dirty="0"/>
          </a:p>
        </p:txBody>
      </p:sp>
    </p:spTree>
    <p:extLst>
      <p:ext uri="{BB962C8B-B14F-4D97-AF65-F5344CB8AC3E}">
        <p14:creationId xmlns:p14="http://schemas.microsoft.com/office/powerpoint/2010/main" val="204151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103</a:t>
            </a:fld>
            <a:endParaRPr lang="de-DE" dirty="0"/>
          </a:p>
        </p:txBody>
      </p:sp>
    </p:spTree>
    <p:extLst>
      <p:ext uri="{BB962C8B-B14F-4D97-AF65-F5344CB8AC3E}">
        <p14:creationId xmlns:p14="http://schemas.microsoft.com/office/powerpoint/2010/main" val="218283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2873959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104</a:t>
            </a:fld>
            <a:endParaRPr lang="de-DE" dirty="0"/>
          </a:p>
        </p:txBody>
      </p:sp>
    </p:spTree>
    <p:extLst>
      <p:ext uri="{BB962C8B-B14F-4D97-AF65-F5344CB8AC3E}">
        <p14:creationId xmlns:p14="http://schemas.microsoft.com/office/powerpoint/2010/main" val="3472962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105</a:t>
            </a:fld>
            <a:endParaRPr lang="de-DE" dirty="0"/>
          </a:p>
        </p:txBody>
      </p:sp>
    </p:spTree>
    <p:extLst>
      <p:ext uri="{BB962C8B-B14F-4D97-AF65-F5344CB8AC3E}">
        <p14:creationId xmlns:p14="http://schemas.microsoft.com/office/powerpoint/2010/main" val="2355517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0847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561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63</a:t>
            </a:fld>
            <a:endParaRPr lang="de-DE" dirty="0"/>
          </a:p>
        </p:txBody>
      </p:sp>
    </p:spTree>
    <p:extLst>
      <p:ext uri="{BB962C8B-B14F-4D97-AF65-F5344CB8AC3E}">
        <p14:creationId xmlns:p14="http://schemas.microsoft.com/office/powerpoint/2010/main" val="314406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64</a:t>
            </a:fld>
            <a:endParaRPr lang="de-DE" dirty="0"/>
          </a:p>
        </p:txBody>
      </p:sp>
    </p:spTree>
    <p:extLst>
      <p:ext uri="{BB962C8B-B14F-4D97-AF65-F5344CB8AC3E}">
        <p14:creationId xmlns:p14="http://schemas.microsoft.com/office/powerpoint/2010/main" val="348677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extLst>
      <p:ext uri="{BB962C8B-B14F-4D97-AF65-F5344CB8AC3E}">
        <p14:creationId xmlns:p14="http://schemas.microsoft.com/office/powerpoint/2010/main" val="341654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Tree>
    <p:extLst>
      <p:ext uri="{BB962C8B-B14F-4D97-AF65-F5344CB8AC3E}">
        <p14:creationId xmlns:p14="http://schemas.microsoft.com/office/powerpoint/2010/main" val="421186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dirty="0"/>
          </a:p>
          <a:p>
            <a:endParaRPr lang="en-US" sz="1400" dirty="0"/>
          </a:p>
          <a:p>
            <a:br>
              <a:rPr lang="en-US" sz="1400" dirty="0"/>
            </a:br>
            <a:endParaRPr lang="en-US" sz="1400"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357309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endParaRPr lang="en-US" sz="800" kern="1200" dirty="0">
              <a:solidFill>
                <a:schemeClr val="tx1"/>
              </a:solidFill>
              <a:latin typeface="Arial"/>
              <a:ea typeface="Arial Unicode MS" panose="020B0604020202020204" pitchFamily="34" charset="-128"/>
              <a:cs typeface="+mn-cs"/>
            </a:endParaRP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8" y="1663305"/>
            <a:ext cx="9146381" cy="1846659"/>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398"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418" y="6356350"/>
            <a:ext cx="2743914" cy="365125"/>
          </a:xfrm>
          <a:prstGeom prst="rect">
            <a:avLst/>
          </a:prstGeom>
        </p:spPr>
        <p:txBody>
          <a:bodyPr/>
          <a:lstStyle/>
          <a:p>
            <a:fld id="{E519B171-69B7-497B-AED8-CA0697CD8CEF}" type="datetimeFigureOut">
              <a:rPr lang="en-US" smtClean="0"/>
              <a:t>10/21/18</a:t>
            </a:fld>
            <a:endParaRPr lang="en-US"/>
          </a:p>
        </p:txBody>
      </p:sp>
      <p:sp>
        <p:nvSpPr>
          <p:cNvPr id="5" name="Footer Placeholder 4"/>
          <p:cNvSpPr>
            <a:spLocks noGrp="1"/>
          </p:cNvSpPr>
          <p:nvPr>
            <p:ph type="ftr" sz="quarter" idx="11"/>
          </p:nvPr>
        </p:nvSpPr>
        <p:spPr>
          <a:xfrm>
            <a:off x="4039652" y="6356350"/>
            <a:ext cx="411587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2843" y="6356350"/>
            <a:ext cx="2743914" cy="365125"/>
          </a:xfrm>
          <a:prstGeom prst="rect">
            <a:avLst/>
          </a:prstGeom>
        </p:spPr>
        <p:txBody>
          <a:bodyPr/>
          <a:lstStyle/>
          <a:p>
            <a:fld id="{DD76E801-7755-4792-8820-905F0A4968C1}" type="slidenum">
              <a:rPr lang="en-US" smtClean="0"/>
              <a:t>‹#›</a:t>
            </a:fld>
            <a:endParaRPr lang="en-US"/>
          </a:p>
        </p:txBody>
      </p:sp>
    </p:spTree>
    <p:extLst>
      <p:ext uri="{BB962C8B-B14F-4D97-AF65-F5344CB8AC3E}">
        <p14:creationId xmlns:p14="http://schemas.microsoft.com/office/powerpoint/2010/main" val="3549874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11545200"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29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1" y="1690688"/>
            <a:ext cx="4232275" cy="4391025"/>
          </a:xfrm>
          <a:solidFill>
            <a:schemeClr val="bg1">
              <a:lumMod val="95000"/>
            </a:schemeClr>
          </a:solidFill>
        </p:spPr>
        <p:txBody>
          <a:bodyPr tIns="1543147" anchor="t" anchorCtr="0"/>
          <a:lstStyle>
            <a:lvl1pPr algn="ctr">
              <a:defRPr b="0"/>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0688"/>
            <a:ext cx="714995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037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799583"/>
            <a:ext cx="11545200" cy="923116"/>
          </a:xfrm>
        </p:spPr>
        <p:txBody>
          <a:bodyPr anchor="b" anchorCtr="0">
            <a:noAutofit/>
          </a:bodyPr>
          <a:lstStyle>
            <a:lvl1pPr algn="l">
              <a:defRPr sz="5999">
                <a:solidFill>
                  <a:schemeClr val="tx1"/>
                </a:solidFill>
                <a:latin typeface="+mj-lt"/>
              </a:defRPr>
            </a:lvl1pPr>
          </a:lstStyle>
          <a:p>
            <a:r>
              <a:rPr lang="en-US" dirty="0"/>
              <a:t>Click to edit text</a:t>
            </a:r>
          </a:p>
        </p:txBody>
      </p:sp>
      <p:sp>
        <p:nvSpPr>
          <p:cNvPr id="3" name="Rectangle 2"/>
          <p:cNvSpPr/>
          <p:nvPr/>
        </p:nvSpPr>
        <p:spPr bwMode="gray">
          <a:xfrm>
            <a:off x="173621" y="1087769"/>
            <a:ext cx="11806177" cy="324016"/>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1" y="1087769"/>
            <a:ext cx="11806177" cy="324016"/>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235404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136681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7200000" cy="923116"/>
          </a:xfrm>
        </p:spPr>
        <p:txBody>
          <a:bodyPr anchor="t" anchorCtr="0">
            <a:noAutofit/>
          </a:bodyPr>
          <a:lstStyle>
            <a:lvl1pPr>
              <a:defRPr sz="5999">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89942"/>
            <a:ext cx="2880000" cy="3291336"/>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00"/>
          </a:xfrm>
          <a:prstGeom prst="rect">
            <a:avLst/>
          </a:prstGeom>
          <a:solidFill>
            <a:schemeClr val="accent1"/>
          </a:solidFill>
          <a:ln w="9525" algn="ctr">
            <a:noFill/>
            <a:miter lim="800000"/>
            <a:headEnd/>
            <a:tailEnd/>
          </a:ln>
        </p:spPr>
        <p:txBody>
          <a:bodyPr lIns="107138" tIns="85710" rIns="107138" bIns="85710" rtlCol="0" anchor="ctr"/>
          <a:lstStyle/>
          <a:p>
            <a:pPr marR="0" algn="ctr" defTabSz="1088558"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630"/>
            <a:ext cx="1833518" cy="906990"/>
          </a:xfrm>
          <a:prstGeom prst="rect">
            <a:avLst/>
          </a:prstGeom>
        </p:spPr>
      </p:pic>
    </p:spTree>
    <p:extLst>
      <p:ext uri="{BB962C8B-B14F-4D97-AF65-F5344CB8AC3E}">
        <p14:creationId xmlns:p14="http://schemas.microsoft.com/office/powerpoint/2010/main" val="85583355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 id="2147483779" r:id="rId29"/>
    <p:sldLayoutId id="2147483780" r:id="rId30"/>
    <p:sldLayoutId id="2147483781" r:id="rId31"/>
    <p:sldLayoutId id="2147483782" r:id="rId32"/>
    <p:sldLayoutId id="2147483783" r:id="rId3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B3C81010"/><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3" Type="http://schemas.openxmlformats.org/officeDocument/2006/relationships/hyperlink" Target="http://shabal.in/visuals/kmeans/2.html"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karpathy/software-2-0-a64152b37c35"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9.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hyperlink" Target="http://scikit-learn.org/stable/auto_examples/cluster/plot_kmeans_digits.html"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65.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8" Type="http://schemas.openxmlformats.org/officeDocument/2006/relationships/hyperlink" Target="https://heuristicswiki.wikispaces.com/Manhattan+Distance"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hyperlink" Target="http://www.cut-the-knot.org/pythagoras/DistanceFormula.shtml" TargetMode="External"/><Relationship Id="rId4" Type="http://schemas.openxmlformats.org/officeDocument/2006/relationships/image" Target="../media/image67.png"/><Relationship Id="rId9"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hyperlink" Target="https://heuristicswiki.wikispaces.com/Manhattan+Distance"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hyperlink" Target="http://www.cut-the-knot.org/pythagoras/DistanceFormula.shtml" TargetMode="Externa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66.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87.png"/><Relationship Id="rId4"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habal.in/visuals/kmeans/2.html" TargetMode="Externa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30.xml"/><Relationship Id="rId5" Type="http://schemas.openxmlformats.org/officeDocument/2006/relationships/image" Target="../media/image91.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3.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a:xfrm>
            <a:off x="286806" y="4530557"/>
            <a:ext cx="8595171" cy="430887"/>
          </a:xfrm>
        </p:spPr>
        <p:txBody>
          <a:bodyPr/>
          <a:lstStyle/>
          <a:p>
            <a:endParaRPr lang="en-US" dirty="0"/>
          </a:p>
          <a:p>
            <a:r>
              <a:rPr lang="en-US" dirty="0"/>
              <a:t>S/4HANA Architecture and Enablement, Palo Alto</a:t>
            </a:r>
          </a:p>
        </p:txBody>
      </p:sp>
      <p:sp>
        <p:nvSpPr>
          <p:cNvPr id="11" name="Title"/>
          <p:cNvSpPr>
            <a:spLocks noGrp="1"/>
          </p:cNvSpPr>
          <p:nvPr>
            <p:ph type="title"/>
          </p:nvPr>
        </p:nvSpPr>
        <p:spPr bwMode="gray">
          <a:xfrm>
            <a:off x="285177" y="2978681"/>
            <a:ext cx="8596800" cy="997196"/>
          </a:xfrm>
        </p:spPr>
        <p:txBody>
          <a:bodyPr/>
          <a:lstStyle/>
          <a:p>
            <a:pPr>
              <a:lnSpc>
                <a:spcPct val="150000"/>
              </a:lnSpc>
            </a:pPr>
            <a:r>
              <a:rPr lang="en-US" dirty="0">
                <a:solidFill>
                  <a:schemeClr val="accent1"/>
                </a:solidFill>
              </a:rPr>
              <a:t>S/4HANA Machine Learning Workshop</a:t>
            </a:r>
            <a:br>
              <a:rPr lang="en-US" dirty="0">
                <a:solidFill>
                  <a:schemeClr val="accent1"/>
                </a:solidFill>
              </a:rPr>
            </a:br>
            <a:r>
              <a:rPr lang="en-US" sz="1400" dirty="0">
                <a:solidFill>
                  <a:schemeClr val="accent1"/>
                </a:solidFill>
              </a:rPr>
              <a:t>Bangalore, Shanghai, </a:t>
            </a:r>
            <a:r>
              <a:rPr lang="en-US" sz="1400" dirty="0" err="1">
                <a:solidFill>
                  <a:schemeClr val="accent1"/>
                </a:solidFill>
              </a:rPr>
              <a:t>Walldorf</a:t>
            </a:r>
            <a:br>
              <a:rPr lang="en-US" sz="1400" dirty="0">
                <a:solidFill>
                  <a:schemeClr val="accent1"/>
                </a:solidFill>
              </a:rPr>
            </a:br>
            <a:r>
              <a:rPr lang="en-US" sz="1400" dirty="0">
                <a:solidFill>
                  <a:schemeClr val="accent1"/>
                </a:solidFill>
              </a:rPr>
              <a:t>Q3/2018</a:t>
            </a:r>
            <a:endParaRPr lang="de-DE" sz="1400" dirty="0">
              <a:solidFill>
                <a:schemeClr val="accent1"/>
              </a:solidFill>
            </a:endParaRPr>
          </a:p>
        </p:txBody>
      </p:sp>
      <p:pic>
        <p:nvPicPr>
          <p:cNvPr id="6" name="Picture_x0020_8" descr="id:image001.png@01D2E69A.E27387E0">
            <a:extLst>
              <a:ext uri="{FF2B5EF4-FFF2-40B4-BE49-F238E27FC236}">
                <a16:creationId xmlns:a16="http://schemas.microsoft.com/office/drawing/2014/main" id="{2657184B-F302-6F40-9E11-5A1D8B743024}"/>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0" y="894"/>
            <a:ext cx="9168784" cy="2927502"/>
          </a:xfrm>
          <a:prstGeom prst="rect">
            <a:avLst/>
          </a:prstGeom>
          <a:noFill/>
          <a:ln>
            <a:noFill/>
          </a:ln>
        </p:spPr>
      </p:pic>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Tree>
    <p:extLst>
      <p:ext uri="{BB962C8B-B14F-4D97-AF65-F5344CB8AC3E}">
        <p14:creationId xmlns:p14="http://schemas.microsoft.com/office/powerpoint/2010/main" val="26467795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TextBox 8"/>
          <p:cNvSpPr txBox="1"/>
          <p:nvPr/>
        </p:nvSpPr>
        <p:spPr>
          <a:xfrm>
            <a:off x="554254" y="4572122"/>
            <a:ext cx="489541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close to one 1 implies good clustering.</a:t>
            </a:r>
          </a:p>
        </p:txBody>
      </p:sp>
    </p:spTree>
    <p:extLst>
      <p:ext uri="{BB962C8B-B14F-4D97-AF65-F5344CB8AC3E}">
        <p14:creationId xmlns:p14="http://schemas.microsoft.com/office/powerpoint/2010/main" val="1354627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33886" y="1637258"/>
            <a:ext cx="11518614" cy="1606735"/>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K-means clustering often </a:t>
            </a:r>
            <a:r>
              <a:rPr lang="en-US" b="1" dirty="0"/>
              <a:t>terminates at a local optimal </a:t>
            </a:r>
            <a:r>
              <a:rPr lang="en-US" dirty="0"/>
              <a:t>Initialization can be important to find high-quality clusters </a:t>
            </a:r>
          </a:p>
          <a:p>
            <a:endParaRPr lang="en-US" sz="2000"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p:txBody>
      </p:sp>
      <p:sp>
        <p:nvSpPr>
          <p:cNvPr id="3" name="TextBox 2"/>
          <p:cNvSpPr txBox="1"/>
          <p:nvPr/>
        </p:nvSpPr>
        <p:spPr>
          <a:xfrm>
            <a:off x="548265" y="1453128"/>
            <a:ext cx="3758830"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r>
              <a:rPr lang="en-US" sz="1800" kern="0" dirty="0">
                <a:ea typeface="Arial Unicode MS" pitchFamily="34" charset="-128"/>
                <a:cs typeface="Arial Unicode MS" pitchFamily="34" charset="-128"/>
              </a:rPr>
              <a:t>:</a:t>
            </a:r>
          </a:p>
        </p:txBody>
      </p:sp>
      <p:sp>
        <p:nvSpPr>
          <p:cNvPr id="5" name="Flowchart: Connector 4"/>
          <p:cNvSpPr/>
          <p:nvPr/>
        </p:nvSpPr>
        <p:spPr bwMode="gray">
          <a:xfrm>
            <a:off x="1706115" y="3910202"/>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Flowchart: Connector 5"/>
          <p:cNvSpPr/>
          <p:nvPr/>
        </p:nvSpPr>
        <p:spPr bwMode="gray">
          <a:xfrm>
            <a:off x="1563716" y="419816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 name="Flowchart: Connector 6"/>
          <p:cNvSpPr/>
          <p:nvPr/>
        </p:nvSpPr>
        <p:spPr bwMode="gray">
          <a:xfrm>
            <a:off x="1994081" y="431064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 name="Flowchart: Connector 7"/>
          <p:cNvSpPr/>
          <p:nvPr/>
        </p:nvSpPr>
        <p:spPr bwMode="gray">
          <a:xfrm>
            <a:off x="1491725" y="463011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282046" y="4990072"/>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642003" y="4486133"/>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 name="Flowchart: Connector 10"/>
          <p:cNvSpPr/>
          <p:nvPr/>
        </p:nvSpPr>
        <p:spPr bwMode="gray">
          <a:xfrm>
            <a:off x="3499910" y="278210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50589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4009838" y="3622237"/>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3309259" y="363609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 name="Flowchart: Connector 14"/>
          <p:cNvSpPr/>
          <p:nvPr/>
        </p:nvSpPr>
        <p:spPr bwMode="gray">
          <a:xfrm>
            <a:off x="4369795" y="443687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3721873" y="47248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397591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1635708" y="5165668"/>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9" name="Straight Arrow Connector 18"/>
          <p:cNvCxnSpPr/>
          <p:nvPr/>
        </p:nvCxnSpPr>
        <p:spPr>
          <a:xfrm flipV="1">
            <a:off x="1058194" y="2853069"/>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6246" y="580471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171173" y="3650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2" name="TextBox 21"/>
          <p:cNvSpPr txBox="1"/>
          <p:nvPr/>
        </p:nvSpPr>
        <p:spPr>
          <a:xfrm>
            <a:off x="2661840" y="608331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23" name="Diamond 22"/>
          <p:cNvSpPr/>
          <p:nvPr/>
        </p:nvSpPr>
        <p:spPr bwMode="gray">
          <a:xfrm>
            <a:off x="2713994" y="3708089"/>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Diamond 23"/>
          <p:cNvSpPr/>
          <p:nvPr/>
        </p:nvSpPr>
        <p:spPr bwMode="gray">
          <a:xfrm>
            <a:off x="2661840" y="4882687"/>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TextBox 24"/>
          <p:cNvSpPr txBox="1"/>
          <p:nvPr/>
        </p:nvSpPr>
        <p:spPr>
          <a:xfrm>
            <a:off x="4624335" y="2643239"/>
            <a:ext cx="302363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Which one is best clusters formation?</a:t>
            </a:r>
          </a:p>
        </p:txBody>
      </p:sp>
      <p:sp>
        <p:nvSpPr>
          <p:cNvPr id="26" name="Oval 25"/>
          <p:cNvSpPr/>
          <p:nvPr/>
        </p:nvSpPr>
        <p:spPr bwMode="gray">
          <a:xfrm rot="20953309">
            <a:off x="1565271" y="3504322"/>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Oval 26"/>
          <p:cNvSpPr/>
          <p:nvPr/>
        </p:nvSpPr>
        <p:spPr bwMode="gray">
          <a:xfrm rot="20953309">
            <a:off x="1469427" y="4706383"/>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Flowchart: Connector 27"/>
          <p:cNvSpPr/>
          <p:nvPr/>
        </p:nvSpPr>
        <p:spPr bwMode="gray">
          <a:xfrm>
            <a:off x="8488308" y="39331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9" name="Flowchart: Connector 28"/>
          <p:cNvSpPr/>
          <p:nvPr/>
        </p:nvSpPr>
        <p:spPr bwMode="gray">
          <a:xfrm>
            <a:off x="8345909" y="422110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Flowchart: Connector 29"/>
          <p:cNvSpPr/>
          <p:nvPr/>
        </p:nvSpPr>
        <p:spPr bwMode="gray">
          <a:xfrm>
            <a:off x="8776274" y="433358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1" name="Flowchart: Connector 30"/>
          <p:cNvSpPr/>
          <p:nvPr/>
        </p:nvSpPr>
        <p:spPr bwMode="gray">
          <a:xfrm>
            <a:off x="8273918" y="465305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Flowchart: Connector 31"/>
          <p:cNvSpPr/>
          <p:nvPr/>
        </p:nvSpPr>
        <p:spPr bwMode="gray">
          <a:xfrm>
            <a:off x="9064239" y="501301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Flowchart: Connector 32"/>
          <p:cNvSpPr/>
          <p:nvPr/>
        </p:nvSpPr>
        <p:spPr bwMode="gray">
          <a:xfrm>
            <a:off x="9424196" y="4509075"/>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Flowchart: Connector 33"/>
          <p:cNvSpPr/>
          <p:nvPr/>
        </p:nvSpPr>
        <p:spPr bwMode="gray">
          <a:xfrm>
            <a:off x="10360083" y="312511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5" name="Flowchart: Connector 34"/>
          <p:cNvSpPr/>
          <p:nvPr/>
        </p:nvSpPr>
        <p:spPr bwMode="gray">
          <a:xfrm>
            <a:off x="1028809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6" name="Flowchart: Connector 35"/>
          <p:cNvSpPr/>
          <p:nvPr/>
        </p:nvSpPr>
        <p:spPr bwMode="gray">
          <a:xfrm>
            <a:off x="10792031" y="3645179"/>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7" name="Flowchart: Connector 36"/>
          <p:cNvSpPr/>
          <p:nvPr/>
        </p:nvSpPr>
        <p:spPr bwMode="gray">
          <a:xfrm>
            <a:off x="10091452" y="365904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Flowchart: Connector 37"/>
          <p:cNvSpPr/>
          <p:nvPr/>
        </p:nvSpPr>
        <p:spPr bwMode="gray">
          <a:xfrm>
            <a:off x="11151988" y="445982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Flowchart: Connector 38"/>
          <p:cNvSpPr/>
          <p:nvPr/>
        </p:nvSpPr>
        <p:spPr bwMode="gray">
          <a:xfrm>
            <a:off x="10504066" y="4747786"/>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1075811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417901" y="5188610"/>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2" name="Straight Arrow Connector 41"/>
          <p:cNvCxnSpPr/>
          <p:nvPr/>
        </p:nvCxnSpPr>
        <p:spPr>
          <a:xfrm flipV="1">
            <a:off x="7784100" y="2902324"/>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08439" y="5827656"/>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6626724" y="3915718"/>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45" name="TextBox 44"/>
          <p:cNvSpPr txBox="1"/>
          <p:nvPr/>
        </p:nvSpPr>
        <p:spPr>
          <a:xfrm>
            <a:off x="9208222" y="601395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6" name="Diamond 45"/>
          <p:cNvSpPr/>
          <p:nvPr/>
        </p:nvSpPr>
        <p:spPr bwMode="gray">
          <a:xfrm>
            <a:off x="8414956" y="4519760"/>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Diamond 46"/>
          <p:cNvSpPr/>
          <p:nvPr/>
        </p:nvSpPr>
        <p:spPr bwMode="gray">
          <a:xfrm>
            <a:off x="10576057" y="4149118"/>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Oval 47"/>
          <p:cNvSpPr/>
          <p:nvPr/>
        </p:nvSpPr>
        <p:spPr bwMode="gray">
          <a:xfrm rot="16200000">
            <a:off x="7632575" y="4374255"/>
            <a:ext cx="1799783" cy="531092"/>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Oval 48"/>
          <p:cNvSpPr/>
          <p:nvPr/>
        </p:nvSpPr>
        <p:spPr bwMode="gray">
          <a:xfrm rot="16525724">
            <a:off x="9824336" y="3984355"/>
            <a:ext cx="1799783" cy="545501"/>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8380111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388066" y="1663422"/>
            <a:ext cx="11518614" cy="1606735"/>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K-means clustering often </a:t>
            </a:r>
            <a:r>
              <a:rPr lang="en-US" b="1" dirty="0"/>
              <a:t>terminates at a local optimal </a:t>
            </a:r>
            <a:r>
              <a:rPr lang="en-US" dirty="0"/>
              <a:t>Initialization can be important to find high-quality clusters. </a:t>
            </a:r>
          </a:p>
          <a:p>
            <a:endParaRPr lang="en-US" sz="2000"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p:txBody>
      </p:sp>
      <p:sp>
        <p:nvSpPr>
          <p:cNvPr id="3" name="TextBox 2"/>
          <p:cNvSpPr txBox="1"/>
          <p:nvPr/>
        </p:nvSpPr>
        <p:spPr>
          <a:xfrm>
            <a:off x="548265" y="1453128"/>
            <a:ext cx="3571636"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sp>
        <p:nvSpPr>
          <p:cNvPr id="5" name="Flowchart: Connector 4"/>
          <p:cNvSpPr/>
          <p:nvPr/>
        </p:nvSpPr>
        <p:spPr bwMode="gray">
          <a:xfrm>
            <a:off x="1706115" y="3910202"/>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Flowchart: Connector 5"/>
          <p:cNvSpPr/>
          <p:nvPr/>
        </p:nvSpPr>
        <p:spPr bwMode="gray">
          <a:xfrm>
            <a:off x="1563716" y="419816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 name="Flowchart: Connector 6"/>
          <p:cNvSpPr/>
          <p:nvPr/>
        </p:nvSpPr>
        <p:spPr bwMode="gray">
          <a:xfrm>
            <a:off x="1994081" y="431064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 name="Flowchart: Connector 7"/>
          <p:cNvSpPr/>
          <p:nvPr/>
        </p:nvSpPr>
        <p:spPr bwMode="gray">
          <a:xfrm>
            <a:off x="1491725" y="463011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282046" y="4990072"/>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642003" y="4486133"/>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 name="Flowchart: Connector 10"/>
          <p:cNvSpPr/>
          <p:nvPr/>
        </p:nvSpPr>
        <p:spPr bwMode="gray">
          <a:xfrm>
            <a:off x="3499910" y="278210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50589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4009838" y="3622237"/>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3309259" y="363609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 name="Flowchart: Connector 14"/>
          <p:cNvSpPr/>
          <p:nvPr/>
        </p:nvSpPr>
        <p:spPr bwMode="gray">
          <a:xfrm>
            <a:off x="4369795" y="443687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3721873" y="47248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3975919" y="4122286"/>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1635708" y="5165668"/>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9" name="Straight Arrow Connector 18"/>
          <p:cNvCxnSpPr/>
          <p:nvPr/>
        </p:nvCxnSpPr>
        <p:spPr>
          <a:xfrm flipV="1">
            <a:off x="1058194" y="2853069"/>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6246" y="580471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171173" y="3650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2" name="TextBox 21"/>
          <p:cNvSpPr txBox="1"/>
          <p:nvPr/>
        </p:nvSpPr>
        <p:spPr>
          <a:xfrm>
            <a:off x="2661840" y="608331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23" name="Diamond 22"/>
          <p:cNvSpPr/>
          <p:nvPr/>
        </p:nvSpPr>
        <p:spPr bwMode="gray">
          <a:xfrm>
            <a:off x="2713994" y="3708089"/>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Diamond 23"/>
          <p:cNvSpPr/>
          <p:nvPr/>
        </p:nvSpPr>
        <p:spPr bwMode="gray">
          <a:xfrm>
            <a:off x="2661840" y="4882687"/>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TextBox 24"/>
          <p:cNvSpPr txBox="1"/>
          <p:nvPr/>
        </p:nvSpPr>
        <p:spPr>
          <a:xfrm>
            <a:off x="4605451" y="2636316"/>
            <a:ext cx="302363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Which one is best clusters formation?</a:t>
            </a:r>
          </a:p>
        </p:txBody>
      </p:sp>
      <p:sp>
        <p:nvSpPr>
          <p:cNvPr id="26" name="Oval 25"/>
          <p:cNvSpPr/>
          <p:nvPr/>
        </p:nvSpPr>
        <p:spPr bwMode="gray">
          <a:xfrm rot="20953309">
            <a:off x="1565271" y="3504322"/>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Oval 26"/>
          <p:cNvSpPr/>
          <p:nvPr/>
        </p:nvSpPr>
        <p:spPr bwMode="gray">
          <a:xfrm rot="20953309">
            <a:off x="1469427" y="4706383"/>
            <a:ext cx="2806078" cy="602558"/>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Flowchart: Connector 27"/>
          <p:cNvSpPr/>
          <p:nvPr/>
        </p:nvSpPr>
        <p:spPr bwMode="gray">
          <a:xfrm>
            <a:off x="8488308" y="3933144"/>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9" name="Flowchart: Connector 28"/>
          <p:cNvSpPr/>
          <p:nvPr/>
        </p:nvSpPr>
        <p:spPr bwMode="gray">
          <a:xfrm>
            <a:off x="8345909" y="4221109"/>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Flowchart: Connector 29"/>
          <p:cNvSpPr/>
          <p:nvPr/>
        </p:nvSpPr>
        <p:spPr bwMode="gray">
          <a:xfrm>
            <a:off x="8776274" y="433358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1" name="Flowchart: Connector 30"/>
          <p:cNvSpPr/>
          <p:nvPr/>
        </p:nvSpPr>
        <p:spPr bwMode="gray">
          <a:xfrm>
            <a:off x="8273918" y="465305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Flowchart: Connector 31"/>
          <p:cNvSpPr/>
          <p:nvPr/>
        </p:nvSpPr>
        <p:spPr bwMode="gray">
          <a:xfrm>
            <a:off x="9064239" y="5013014"/>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Flowchart: Connector 32"/>
          <p:cNvSpPr/>
          <p:nvPr/>
        </p:nvSpPr>
        <p:spPr bwMode="gray">
          <a:xfrm>
            <a:off x="9424196" y="4509075"/>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Flowchart: Connector 33"/>
          <p:cNvSpPr/>
          <p:nvPr/>
        </p:nvSpPr>
        <p:spPr bwMode="gray">
          <a:xfrm>
            <a:off x="10360083" y="3125117"/>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5" name="Flowchart: Connector 34"/>
          <p:cNvSpPr/>
          <p:nvPr/>
        </p:nvSpPr>
        <p:spPr bwMode="gray">
          <a:xfrm>
            <a:off x="1028809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6" name="Flowchart: Connector 35"/>
          <p:cNvSpPr/>
          <p:nvPr/>
        </p:nvSpPr>
        <p:spPr bwMode="gray">
          <a:xfrm>
            <a:off x="10792031" y="3645179"/>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7" name="Flowchart: Connector 36"/>
          <p:cNvSpPr/>
          <p:nvPr/>
        </p:nvSpPr>
        <p:spPr bwMode="gray">
          <a:xfrm>
            <a:off x="10091452" y="365904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Flowchart: Connector 37"/>
          <p:cNvSpPr/>
          <p:nvPr/>
        </p:nvSpPr>
        <p:spPr bwMode="gray">
          <a:xfrm>
            <a:off x="11151988" y="4459820"/>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Flowchart: Connector 38"/>
          <p:cNvSpPr/>
          <p:nvPr/>
        </p:nvSpPr>
        <p:spPr bwMode="gray">
          <a:xfrm>
            <a:off x="10504066" y="4747786"/>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10758112" y="4145228"/>
            <a:ext cx="143983" cy="143983"/>
          </a:xfrm>
          <a:prstGeom prst="flowChartConnector">
            <a:avLst/>
          </a:prstGeom>
          <a:solidFill>
            <a:schemeClr val="tx1">
              <a:alpha val="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417901" y="5188610"/>
            <a:ext cx="143983" cy="143983"/>
          </a:xfrm>
          <a:prstGeom prst="flowChartConnector">
            <a:avLst/>
          </a:prstGeom>
          <a:solidFill>
            <a:schemeClr val="tx1">
              <a:alpha val="99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2" name="Straight Arrow Connector 41"/>
          <p:cNvCxnSpPr/>
          <p:nvPr/>
        </p:nvCxnSpPr>
        <p:spPr>
          <a:xfrm flipV="1">
            <a:off x="7784100" y="2902324"/>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08439" y="5827656"/>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6626724" y="3915718"/>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45" name="TextBox 44"/>
          <p:cNvSpPr txBox="1"/>
          <p:nvPr/>
        </p:nvSpPr>
        <p:spPr>
          <a:xfrm>
            <a:off x="9208222" y="601395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6" name="Diamond 45"/>
          <p:cNvSpPr/>
          <p:nvPr/>
        </p:nvSpPr>
        <p:spPr bwMode="gray">
          <a:xfrm>
            <a:off x="8414956" y="4519760"/>
            <a:ext cx="287965" cy="238711"/>
          </a:xfrm>
          <a:prstGeom prst="diamond">
            <a:avLst/>
          </a:prstGeom>
          <a:solidFill>
            <a:srgbClr val="00B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Diamond 46"/>
          <p:cNvSpPr/>
          <p:nvPr/>
        </p:nvSpPr>
        <p:spPr bwMode="gray">
          <a:xfrm>
            <a:off x="10576057" y="4149118"/>
            <a:ext cx="287965" cy="238711"/>
          </a:xfrm>
          <a:prstGeom prst="diamond">
            <a:avLst/>
          </a:prstGeom>
          <a:solidFill>
            <a:schemeClr val="accent1">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Oval 47"/>
          <p:cNvSpPr/>
          <p:nvPr/>
        </p:nvSpPr>
        <p:spPr bwMode="gray">
          <a:xfrm rot="16200000">
            <a:off x="7632575" y="4374255"/>
            <a:ext cx="1799783" cy="531092"/>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Oval 48"/>
          <p:cNvSpPr/>
          <p:nvPr/>
        </p:nvSpPr>
        <p:spPr bwMode="gray">
          <a:xfrm rot="16525724">
            <a:off x="9824336" y="3984355"/>
            <a:ext cx="1799783" cy="545501"/>
          </a:xfrm>
          <a:prstGeom prst="ellipse">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Rectangle 49"/>
          <p:cNvSpPr/>
          <p:nvPr/>
        </p:nvSpPr>
        <p:spPr bwMode="gray">
          <a:xfrm>
            <a:off x="8776275" y="2782104"/>
            <a:ext cx="1208845" cy="465153"/>
          </a:xfrm>
          <a:prstGeom prst="rect">
            <a:avLst/>
          </a:prstGeom>
          <a:solidFill>
            <a:srgbClr val="92D050"/>
          </a:solidFill>
          <a:ln w="6350" algn="ctr">
            <a:solidFill>
              <a:srgbClr val="92D05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This one</a:t>
            </a:r>
          </a:p>
        </p:txBody>
      </p:sp>
    </p:spTree>
    <p:extLst>
      <p:ext uri="{BB962C8B-B14F-4D97-AF65-F5344CB8AC3E}">
        <p14:creationId xmlns:p14="http://schemas.microsoft.com/office/powerpoint/2010/main" val="116263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54254" y="1845191"/>
            <a:ext cx="11518614" cy="2119577"/>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b="1" dirty="0"/>
              <a:t>Need to specify </a:t>
            </a:r>
            <a:r>
              <a:rPr lang="en-US" b="1" i="1" dirty="0"/>
              <a:t>K</a:t>
            </a:r>
            <a:r>
              <a:rPr lang="en-US" dirty="0"/>
              <a:t>, the </a:t>
            </a:r>
            <a:r>
              <a:rPr lang="en-US" i="1" dirty="0"/>
              <a:t>number</a:t>
            </a:r>
            <a:r>
              <a:rPr lang="en-US" dirty="0"/>
              <a:t> of clusters, in advance. There are ways to automatically determine the </a:t>
            </a:r>
            <a:r>
              <a:rPr lang="en-US" i="1" dirty="0"/>
              <a:t>“best” K</a:t>
            </a:r>
            <a:r>
              <a:rPr lang="en-US" dirty="0"/>
              <a:t>.</a:t>
            </a:r>
          </a:p>
          <a:p>
            <a:r>
              <a:rPr lang="en-US" sz="2000" dirty="0">
                <a:solidFill>
                  <a:srgbClr val="000000"/>
                </a:solidFill>
                <a:latin typeface="Calibri" panose="020F0502020204030204" pitchFamily="34" charset="0"/>
              </a:rPr>
              <a:t>     </a:t>
            </a:r>
            <a:r>
              <a:rPr lang="en-US" dirty="0">
                <a:solidFill>
                  <a:srgbClr val="000000"/>
                </a:solidFill>
                <a:latin typeface="+mn-lt"/>
              </a:rPr>
              <a:t>In practice, one often runs a range of values and selects the “</a:t>
            </a:r>
            <a:r>
              <a:rPr lang="en-US" i="1" dirty="0">
                <a:solidFill>
                  <a:srgbClr val="000000"/>
                </a:solidFill>
                <a:latin typeface="+mn-lt"/>
              </a:rPr>
              <a:t>best</a:t>
            </a:r>
            <a:r>
              <a:rPr lang="en-US" dirty="0">
                <a:solidFill>
                  <a:srgbClr val="000000"/>
                </a:solidFill>
                <a:latin typeface="+mn-lt"/>
              </a:rPr>
              <a:t>” </a:t>
            </a:r>
            <a:r>
              <a:rPr lang="en-US" i="1" dirty="0">
                <a:solidFill>
                  <a:srgbClr val="000000"/>
                </a:solidFill>
                <a:latin typeface="+mn-lt"/>
              </a:rPr>
              <a:t>K </a:t>
            </a:r>
            <a:r>
              <a:rPr lang="en-US" dirty="0">
                <a:solidFill>
                  <a:srgbClr val="000000"/>
                </a:solidFill>
                <a:latin typeface="+mn-lt"/>
              </a:rPr>
              <a:t>value.</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b="1" dirty="0"/>
              <a:t>Sensitive to noisy data and </a:t>
            </a:r>
            <a:r>
              <a:rPr lang="en-US" b="1" i="1" dirty="0"/>
              <a:t>outliers</a:t>
            </a:r>
            <a:r>
              <a:rPr lang="en-US" b="1" dirty="0"/>
              <a:t> </a:t>
            </a:r>
            <a:r>
              <a:rPr lang="en-US" dirty="0"/>
              <a:t>Variations: Using K-medians, K-medoids,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02363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Limitations and Challenges:</a:t>
            </a:r>
          </a:p>
        </p:txBody>
      </p:sp>
    </p:spTree>
    <p:extLst>
      <p:ext uri="{BB962C8B-B14F-4D97-AF65-F5344CB8AC3E}">
        <p14:creationId xmlns:p14="http://schemas.microsoft.com/office/powerpoint/2010/main" val="2206361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4" name="Rectangle 3"/>
          <p:cNvSpPr/>
          <p:nvPr/>
        </p:nvSpPr>
        <p:spPr>
          <a:xfrm>
            <a:off x="554254" y="1845191"/>
            <a:ext cx="11518614" cy="1097482"/>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Not suitable to discover clusters with non-convex shapes using density-based clustering, kernel K-means,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671558"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cxnSp>
        <p:nvCxnSpPr>
          <p:cNvPr id="27" name="Straight Arrow Connector 26"/>
          <p:cNvCxnSpPr/>
          <p:nvPr/>
        </p:nvCxnSpPr>
        <p:spPr>
          <a:xfrm flipV="1">
            <a:off x="3946480" y="242112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86523" y="558874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6200000">
            <a:off x="2789105" y="343451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0" name="TextBox 29"/>
          <p:cNvSpPr txBox="1"/>
          <p:nvPr/>
        </p:nvSpPr>
        <p:spPr>
          <a:xfrm>
            <a:off x="5622118" y="586733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pic>
        <p:nvPicPr>
          <p:cNvPr id="31" name="Picture 30"/>
          <p:cNvPicPr>
            <a:picLocks noChangeAspect="1"/>
          </p:cNvPicPr>
          <p:nvPr/>
        </p:nvPicPr>
        <p:blipFill>
          <a:blip r:embed="rId3"/>
          <a:stretch>
            <a:fillRect/>
          </a:stretch>
        </p:blipFill>
        <p:spPr>
          <a:xfrm>
            <a:off x="4153821" y="2650017"/>
            <a:ext cx="4009097" cy="2685428"/>
          </a:xfrm>
          <a:prstGeom prst="rect">
            <a:avLst/>
          </a:prstGeom>
        </p:spPr>
      </p:pic>
    </p:spTree>
    <p:extLst>
      <p:ext uri="{BB962C8B-B14F-4D97-AF65-F5344CB8AC3E}">
        <p14:creationId xmlns:p14="http://schemas.microsoft.com/office/powerpoint/2010/main" val="10131389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a:t>
            </a:r>
            <a:r>
              <a:rPr lang="en-US" dirty="0">
                <a:hlinkClick r:id="rId3"/>
              </a:rPr>
              <a:t>K Means</a:t>
            </a:r>
            <a:endParaRPr lang="en-US" dirty="0"/>
          </a:p>
        </p:txBody>
      </p:sp>
      <p:sp>
        <p:nvSpPr>
          <p:cNvPr id="4" name="Rectangle 3"/>
          <p:cNvSpPr/>
          <p:nvPr/>
        </p:nvSpPr>
        <p:spPr>
          <a:xfrm>
            <a:off x="554254" y="1845191"/>
            <a:ext cx="11518614" cy="1181076"/>
          </a:xfrm>
          <a:prstGeom prst="rect">
            <a:avLst/>
          </a:prstGeom>
        </p:spPr>
        <p:txBody>
          <a:bodyPr wrap="square">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Not suitable to discover clusters with non-convex shapes.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Possible solutions: Using density-based clustering, kernel K-means, etc. </a:t>
            </a:r>
          </a:p>
          <a:p>
            <a:endParaRPr lang="en-US" sz="2000" dirty="0">
              <a:solidFill>
                <a:srgbClr val="000000"/>
              </a:solidFill>
              <a:latin typeface="Calibri" panose="020F0502020204030204" pitchFamily="34" charset="0"/>
            </a:endParaRPr>
          </a:p>
        </p:txBody>
      </p:sp>
      <p:sp>
        <p:nvSpPr>
          <p:cNvPr id="3" name="TextBox 2"/>
          <p:cNvSpPr txBox="1"/>
          <p:nvPr/>
        </p:nvSpPr>
        <p:spPr>
          <a:xfrm>
            <a:off x="554254" y="1456885"/>
            <a:ext cx="3671558"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kern="0" dirty="0">
                <a:ea typeface="Arial Unicode MS" pitchFamily="34" charset="-128"/>
                <a:cs typeface="Arial Unicode MS" pitchFamily="34" charset="-128"/>
              </a:rPr>
              <a:t>Limitations and Challenges:</a:t>
            </a:r>
          </a:p>
        </p:txBody>
      </p:sp>
      <p:cxnSp>
        <p:nvCxnSpPr>
          <p:cNvPr id="27" name="Straight Arrow Connector 26"/>
          <p:cNvCxnSpPr/>
          <p:nvPr/>
        </p:nvCxnSpPr>
        <p:spPr>
          <a:xfrm flipV="1">
            <a:off x="3946480" y="242112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86523" y="558874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6200000">
            <a:off x="2789105" y="343451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0" name="TextBox 29"/>
          <p:cNvSpPr txBox="1"/>
          <p:nvPr/>
        </p:nvSpPr>
        <p:spPr>
          <a:xfrm>
            <a:off x="5622118" y="586733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pic>
        <p:nvPicPr>
          <p:cNvPr id="5" name="Picture 4"/>
          <p:cNvPicPr>
            <a:picLocks noChangeAspect="1"/>
          </p:cNvPicPr>
          <p:nvPr/>
        </p:nvPicPr>
        <p:blipFill>
          <a:blip r:embed="rId4"/>
          <a:stretch>
            <a:fillRect/>
          </a:stretch>
        </p:blipFill>
        <p:spPr>
          <a:xfrm>
            <a:off x="4082529" y="2637095"/>
            <a:ext cx="4028143" cy="2771134"/>
          </a:xfrm>
          <a:prstGeom prst="rect">
            <a:avLst/>
          </a:prstGeom>
        </p:spPr>
      </p:pic>
      <p:sp>
        <p:nvSpPr>
          <p:cNvPr id="6" name="TextBox 5"/>
          <p:cNvSpPr txBox="1"/>
          <p:nvPr/>
        </p:nvSpPr>
        <p:spPr>
          <a:xfrm>
            <a:off x="8905249" y="3213026"/>
            <a:ext cx="287965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After applying K Means</a:t>
            </a:r>
          </a:p>
        </p:txBody>
      </p:sp>
    </p:spTree>
    <p:extLst>
      <p:ext uri="{BB962C8B-B14F-4D97-AF65-F5344CB8AC3E}">
        <p14:creationId xmlns:p14="http://schemas.microsoft.com/office/powerpoint/2010/main" val="18116387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 - Regression</a:t>
            </a:r>
          </a:p>
        </p:txBody>
      </p:sp>
      <p:sp>
        <p:nvSpPr>
          <p:cNvPr id="3" name="Text Placeholder 2"/>
          <p:cNvSpPr>
            <a:spLocks noGrp="1"/>
          </p:cNvSpPr>
          <p:nvPr>
            <p:ph type="body" sz="quarter" idx="10"/>
          </p:nvPr>
        </p:nvSpPr>
        <p:spPr/>
        <p:txBody>
          <a:bodyPr/>
          <a:lstStyle/>
          <a:p>
            <a:r>
              <a:rPr lang="en-US" sz="1400" dirty="0"/>
              <a:t>Binary Tree</a:t>
            </a:r>
          </a:p>
          <a:p>
            <a:pPr marL="465657" lvl="2" indent="-285693">
              <a:buFont typeface="Arial" panose="020B0604020202020204" pitchFamily="34" charset="0"/>
              <a:buChar char="•"/>
            </a:pPr>
            <a:r>
              <a:rPr lang="en-US" sz="1400" b="1" dirty="0"/>
              <a:t>Internal Nodes</a:t>
            </a:r>
            <a:r>
              <a:rPr lang="en-US" sz="1400" dirty="0"/>
              <a:t>: Question on a single feature, such as “petal length &lt;= 2”</a:t>
            </a:r>
          </a:p>
          <a:p>
            <a:pPr marL="465657" lvl="2" indent="-285693">
              <a:buFont typeface="Arial" panose="020B0604020202020204" pitchFamily="34" charset="0"/>
              <a:buChar char="•"/>
            </a:pPr>
            <a:r>
              <a:rPr lang="en-US" sz="1400" b="1" dirty="0"/>
              <a:t>Leaf Nodes</a:t>
            </a:r>
            <a:r>
              <a:rPr lang="en-US" sz="1400" dirty="0"/>
              <a:t>: Contains </a:t>
            </a:r>
            <a:r>
              <a:rPr lang="en-US" sz="1400" b="1" dirty="0"/>
              <a:t>class label</a:t>
            </a:r>
            <a:r>
              <a:rPr lang="en-US" sz="1400" dirty="0"/>
              <a:t>, determined by majority vote of training examples reaching the leaf</a:t>
            </a:r>
          </a:p>
          <a:p>
            <a:pPr lvl="7" indent="0">
              <a:buNone/>
            </a:pPr>
            <a:endParaRPr lang="en-US" sz="1400" dirty="0"/>
          </a:p>
          <a:p>
            <a:pPr lvl="7" indent="0">
              <a:buNone/>
            </a:pPr>
            <a:r>
              <a:rPr lang="en-US" sz="1400" dirty="0"/>
              <a:t>Samples: The number of training examples the node represents</a:t>
            </a:r>
          </a:p>
          <a:p>
            <a:pPr lvl="7" indent="0">
              <a:buNone/>
            </a:pPr>
            <a:r>
              <a:rPr lang="en-US" sz="1400" dirty="0"/>
              <a:t>Value: Distribution of training examples by class</a:t>
            </a:r>
          </a:p>
          <a:p>
            <a:pPr lvl="7" indent="0">
              <a:buNone/>
            </a:pPr>
            <a:r>
              <a:rPr lang="en-US" sz="1400" dirty="0"/>
              <a:t>Class: Determined by majority vote</a:t>
            </a:r>
          </a:p>
          <a:p>
            <a:pPr lvl="7" indent="0">
              <a:buNone/>
            </a:pPr>
            <a:endParaRPr lang="en-US" sz="1400" dirty="0"/>
          </a:p>
          <a:p>
            <a:pPr lvl="7" indent="0">
              <a:buNone/>
            </a:pPr>
            <a:r>
              <a:rPr lang="en-US" sz="1400" dirty="0"/>
              <a:t>Impurity measure: Gini or Entropy</a:t>
            </a:r>
          </a:p>
          <a:p>
            <a:pPr lvl="7" indent="0">
              <a:buNone/>
            </a:pPr>
            <a:r>
              <a:rPr lang="en-US" sz="1400" dirty="0"/>
              <a:t> </a:t>
            </a:r>
          </a:p>
          <a:p>
            <a:pPr lvl="7" indent="0">
              <a:buNone/>
            </a:pPr>
            <a:r>
              <a:rPr lang="en-US" sz="1400" dirty="0"/>
              <a:t>	</a:t>
            </a:r>
          </a:p>
          <a:p>
            <a:pPr lvl="7" indent="0">
              <a:buNone/>
            </a:pPr>
            <a:endParaRPr lang="en-US" sz="1400" dirty="0"/>
          </a:p>
          <a:p>
            <a:pPr lvl="7" indent="0">
              <a:buNone/>
            </a:pPr>
            <a:r>
              <a:rPr lang="en-US" sz="1400" dirty="0"/>
              <a:t>Here we are using </a:t>
            </a:r>
            <a:r>
              <a:rPr lang="en-US" sz="1400" b="1" dirty="0"/>
              <a:t>Gini</a:t>
            </a:r>
          </a:p>
          <a:p>
            <a:pPr lvl="7" indent="0">
              <a:buNone/>
            </a:pPr>
            <a:r>
              <a:rPr lang="en-US" sz="1400" dirty="0"/>
              <a:t>	Value 0: All training examples belong to the same class</a:t>
            </a:r>
          </a:p>
          <a:p>
            <a:pPr lvl="7" indent="0">
              <a:buNone/>
            </a:pPr>
            <a:r>
              <a:rPr lang="en-US" sz="1400" dirty="0"/>
              <a:t>	Example, bottom-left node:</a:t>
            </a:r>
          </a:p>
          <a:p>
            <a:pPr lvl="7" indent="0">
              <a:buNone/>
            </a:pPr>
            <a:r>
              <a:rPr lang="en-US" sz="1400" dirty="0"/>
              <a:t>	Distribution: [0, 49, 5], Samples: 54 -&gt; Gini = 1 </a:t>
            </a:r>
            <a:r>
              <a:rPr lang="mr-IN" sz="1400" dirty="0"/>
              <a:t>–</a:t>
            </a:r>
            <a:r>
              <a:rPr lang="en-US" sz="1400" dirty="0"/>
              <a:t> (0/54)^2 </a:t>
            </a:r>
            <a:r>
              <a:rPr lang="mr-IN" sz="1400" dirty="0"/>
              <a:t>–</a:t>
            </a:r>
            <a:r>
              <a:rPr lang="en-US" sz="1400" dirty="0"/>
              <a:t> (49/54)^2 </a:t>
            </a:r>
            <a:r>
              <a:rPr lang="mr-IN" sz="1400" dirty="0"/>
              <a:t>–</a:t>
            </a:r>
            <a:r>
              <a:rPr lang="en-US" sz="1400" dirty="0"/>
              <a:t> (5/54)^2 = 0.168</a:t>
            </a:r>
          </a:p>
          <a:p>
            <a:pPr lvl="7" indent="0">
              <a:buNone/>
            </a:pPr>
            <a:endParaRPr lang="en-US" sz="1600" dirty="0"/>
          </a:p>
          <a:p>
            <a:pPr marL="285693" indent="-285693">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4714160" y="4014256"/>
            <a:ext cx="2580886" cy="583445"/>
          </a:xfrm>
          <a:prstGeom prst="rect">
            <a:avLst/>
          </a:prstGeom>
        </p:spPr>
      </p:pic>
      <p:pic>
        <p:nvPicPr>
          <p:cNvPr id="7" name="Picture 6"/>
          <p:cNvPicPr>
            <a:picLocks noChangeAspect="1"/>
          </p:cNvPicPr>
          <p:nvPr/>
        </p:nvPicPr>
        <p:blipFill>
          <a:blip r:embed="rId3"/>
          <a:stretch>
            <a:fillRect/>
          </a:stretch>
        </p:blipFill>
        <p:spPr>
          <a:xfrm>
            <a:off x="458505" y="2761690"/>
            <a:ext cx="3817950" cy="3088578"/>
          </a:xfrm>
          <a:prstGeom prst="rect">
            <a:avLst/>
          </a:prstGeom>
        </p:spPr>
      </p:pic>
    </p:spTree>
    <p:extLst>
      <p:ext uri="{BB962C8B-B14F-4D97-AF65-F5344CB8AC3E}">
        <p14:creationId xmlns:p14="http://schemas.microsoft.com/office/powerpoint/2010/main" val="880802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7" name="Text Placeholder 6"/>
          <p:cNvSpPr>
            <a:spLocks noGrp="1"/>
          </p:cNvSpPr>
          <p:nvPr>
            <p:ph type="body" sz="quarter" idx="10"/>
          </p:nvPr>
        </p:nvSpPr>
        <p:spPr/>
        <p:txBody>
          <a:bodyPr/>
          <a:lstStyle/>
          <a:p>
            <a:r>
              <a:rPr lang="en-US" b="1" dirty="0"/>
              <a:t>Contact information:</a:t>
            </a:r>
          </a:p>
          <a:p>
            <a:endParaRPr lang="en-US" dirty="0"/>
          </a:p>
          <a:p>
            <a:r>
              <a:rPr lang="en-US" dirty="0"/>
              <a:t>F name L name</a:t>
            </a:r>
          </a:p>
          <a:p>
            <a:r>
              <a:rPr lang="en-US" dirty="0"/>
              <a:t>Title</a:t>
            </a:r>
          </a:p>
          <a:p>
            <a:r>
              <a:rPr lang="en-US" dirty="0"/>
              <a:t>Address</a:t>
            </a:r>
          </a:p>
          <a:p>
            <a:r>
              <a:rPr lang="en-US" dirty="0"/>
              <a:t>Phone number</a:t>
            </a:r>
          </a:p>
          <a:p>
            <a:endParaRPr lang="en-US" dirty="0"/>
          </a:p>
          <a:p>
            <a:r>
              <a:rPr lang="en-US" dirty="0"/>
              <a:t>F name L name</a:t>
            </a:r>
          </a:p>
          <a:p>
            <a:r>
              <a:rPr lang="en-US" dirty="0"/>
              <a:t>Title</a:t>
            </a:r>
          </a:p>
          <a:p>
            <a:r>
              <a:rPr lang="en-US" dirty="0"/>
              <a:t>Address</a:t>
            </a:r>
          </a:p>
          <a:p>
            <a:r>
              <a:rPr lang="en-US" dirty="0"/>
              <a:t>Phone number</a:t>
            </a:r>
          </a:p>
        </p:txBody>
      </p:sp>
    </p:spTree>
    <p:extLst>
      <p:ext uri="{BB962C8B-B14F-4D97-AF65-F5344CB8AC3E}">
        <p14:creationId xmlns:p14="http://schemas.microsoft.com/office/powerpoint/2010/main" val="1545423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509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spTree>
    <p:extLst>
      <p:ext uri="{BB962C8B-B14F-4D97-AF65-F5344CB8AC3E}">
        <p14:creationId xmlns:p14="http://schemas.microsoft.com/office/powerpoint/2010/main" val="1368611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pic>
        <p:nvPicPr>
          <p:cNvPr id="6" name="Picture 5"/>
          <p:cNvPicPr>
            <a:picLocks noChangeAspect="1"/>
          </p:cNvPicPr>
          <p:nvPr/>
        </p:nvPicPr>
        <p:blipFill>
          <a:blip r:embed="rId3"/>
          <a:stretch>
            <a:fillRect/>
          </a:stretch>
        </p:blipFill>
        <p:spPr>
          <a:xfrm>
            <a:off x="5504102" y="4354555"/>
            <a:ext cx="2302930" cy="1216154"/>
          </a:xfrm>
          <a:prstGeom prst="rect">
            <a:avLst/>
          </a:prstGeom>
        </p:spPr>
      </p:pic>
      <p:pic>
        <p:nvPicPr>
          <p:cNvPr id="7" name="Picture 6"/>
          <p:cNvPicPr>
            <a:picLocks noChangeAspect="1"/>
          </p:cNvPicPr>
          <p:nvPr/>
        </p:nvPicPr>
        <p:blipFill>
          <a:blip r:embed="rId4"/>
          <a:stretch>
            <a:fillRect/>
          </a:stretch>
        </p:blipFill>
        <p:spPr>
          <a:xfrm>
            <a:off x="8221562" y="4354555"/>
            <a:ext cx="1739562" cy="1216154"/>
          </a:xfrm>
          <a:prstGeom prst="rect">
            <a:avLst/>
          </a:prstGeom>
        </p:spPr>
      </p:pic>
    </p:spTree>
    <p:extLst>
      <p:ext uri="{BB962C8B-B14F-4D97-AF65-F5344CB8AC3E}">
        <p14:creationId xmlns:p14="http://schemas.microsoft.com/office/powerpoint/2010/main" val="337488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 Placeholder 2"/>
          <p:cNvSpPr>
            <a:spLocks noGrp="1"/>
          </p:cNvSpPr>
          <p:nvPr>
            <p:ph type="body" sz="quarter" idx="10"/>
          </p:nvPr>
        </p:nvSpPr>
        <p:spPr>
          <a:xfrm>
            <a:off x="325336" y="1690687"/>
            <a:ext cx="6641320" cy="4391027"/>
          </a:xfrm>
        </p:spPr>
        <p:txBody>
          <a:bodyPr/>
          <a:lstStyle/>
          <a:p>
            <a:r>
              <a:rPr lang="en-US" b="0" dirty="0"/>
              <a:t>How would you write a program that can recognize digits?</a:t>
            </a:r>
          </a:p>
          <a:p>
            <a:endParaRPr lang="en-US" b="0" dirty="0"/>
          </a:p>
          <a:p>
            <a:endParaRPr lang="en-US" b="0" dirty="0"/>
          </a:p>
          <a:p>
            <a:r>
              <a:rPr lang="en-US" b="0" dirty="0"/>
              <a:t>How would you write a program that can distinguish between </a:t>
            </a:r>
            <a:r>
              <a:rPr lang="en-US" b="0" i="1" dirty="0"/>
              <a:t>cats</a:t>
            </a:r>
            <a:r>
              <a:rPr lang="en-US" b="0" dirty="0"/>
              <a:t> and </a:t>
            </a:r>
            <a:r>
              <a:rPr lang="en-US" b="0" i="1" dirty="0"/>
              <a:t>dogs</a:t>
            </a:r>
            <a:r>
              <a:rPr lang="en-US" b="0" dirty="0"/>
              <a:t>?</a:t>
            </a:r>
          </a:p>
        </p:txBody>
      </p:sp>
      <p:pic>
        <p:nvPicPr>
          <p:cNvPr id="4" name="Picture 3"/>
          <p:cNvPicPr>
            <a:picLocks noChangeAspect="1"/>
          </p:cNvPicPr>
          <p:nvPr/>
        </p:nvPicPr>
        <p:blipFill>
          <a:blip r:embed="rId2"/>
          <a:stretch>
            <a:fillRect/>
          </a:stretch>
        </p:blipFill>
        <p:spPr>
          <a:xfrm>
            <a:off x="7807032" y="1534861"/>
            <a:ext cx="2153493" cy="1959134"/>
          </a:xfrm>
          <a:prstGeom prst="rect">
            <a:avLst/>
          </a:prstGeom>
        </p:spPr>
      </p:pic>
      <p:sp>
        <p:nvSpPr>
          <p:cNvPr id="5" name="Rectangle 4"/>
          <p:cNvSpPr/>
          <p:nvPr/>
        </p:nvSpPr>
        <p:spPr>
          <a:xfrm>
            <a:off x="325336" y="5727852"/>
            <a:ext cx="11542528" cy="707722"/>
          </a:xfrm>
          <a:prstGeom prst="rect">
            <a:avLst/>
          </a:prstGeom>
        </p:spPr>
        <p:txBody>
          <a:bodyPr wrap="square">
            <a:spAutoFit/>
          </a:bodyPr>
          <a:lstStyle/>
          <a:p>
            <a:r>
              <a:rPr lang="en-US" sz="2000" b="1" dirty="0"/>
              <a:t>[Machine Learning is the] field of study that gives computers the ability to learn without being explicitly programmed.  Arthur Samuel, 1959</a:t>
            </a:r>
          </a:p>
        </p:txBody>
      </p:sp>
      <p:pic>
        <p:nvPicPr>
          <p:cNvPr id="6" name="Picture 5"/>
          <p:cNvPicPr>
            <a:picLocks noChangeAspect="1"/>
          </p:cNvPicPr>
          <p:nvPr/>
        </p:nvPicPr>
        <p:blipFill>
          <a:blip r:embed="rId3"/>
          <a:stretch>
            <a:fillRect/>
          </a:stretch>
        </p:blipFill>
        <p:spPr>
          <a:xfrm>
            <a:off x="5504102" y="4354555"/>
            <a:ext cx="2302930" cy="1216154"/>
          </a:xfrm>
          <a:prstGeom prst="rect">
            <a:avLst/>
          </a:prstGeom>
        </p:spPr>
      </p:pic>
      <p:pic>
        <p:nvPicPr>
          <p:cNvPr id="7" name="Picture 6"/>
          <p:cNvPicPr>
            <a:picLocks noChangeAspect="1"/>
          </p:cNvPicPr>
          <p:nvPr/>
        </p:nvPicPr>
        <p:blipFill>
          <a:blip r:embed="rId4"/>
          <a:stretch>
            <a:fillRect/>
          </a:stretch>
        </p:blipFill>
        <p:spPr>
          <a:xfrm>
            <a:off x="8221562" y="4354555"/>
            <a:ext cx="1739562" cy="1216154"/>
          </a:xfrm>
          <a:prstGeom prst="rect">
            <a:avLst/>
          </a:prstGeom>
        </p:spPr>
      </p:pic>
    </p:spTree>
    <p:extLst>
      <p:ext uri="{BB962C8B-B14F-4D97-AF65-F5344CB8AC3E}">
        <p14:creationId xmlns:p14="http://schemas.microsoft.com/office/powerpoint/2010/main" val="140522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
        <p:nvSpPr>
          <p:cNvPr id="3" name="Rectangle 2"/>
          <p:cNvSpPr/>
          <p:nvPr/>
        </p:nvSpPr>
        <p:spPr>
          <a:xfrm>
            <a:off x="325337" y="2554037"/>
            <a:ext cx="10515737" cy="2353946"/>
          </a:xfrm>
          <a:prstGeom prst="rect">
            <a:avLst/>
          </a:prstGeom>
        </p:spPr>
        <p:txBody>
          <a:bodyPr wrap="square">
            <a:spAutoFit/>
          </a:bodyPr>
          <a:lstStyle/>
          <a:p>
            <a:pPr fontAlgn="base"/>
            <a:r>
              <a:rPr lang="de-DE" i="1" dirty="0">
                <a:solidFill>
                  <a:srgbClr val="242729"/>
                </a:solidFill>
                <a:latin typeface="inherit" charset="0"/>
              </a:rPr>
              <a:t>"</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computers</a:t>
            </a:r>
            <a:r>
              <a:rPr lang="de-DE" i="1" dirty="0">
                <a:solidFill>
                  <a:srgbClr val="242729"/>
                </a:solidFill>
                <a:latin typeface="inherit" charset="0"/>
              </a:rPr>
              <a:t> </a:t>
            </a:r>
            <a:r>
              <a:rPr lang="de-DE" i="1" dirty="0" err="1">
                <a:solidFill>
                  <a:srgbClr val="242729"/>
                </a:solidFill>
                <a:latin typeface="inherit" charset="0"/>
              </a:rPr>
              <a:t>to</a:t>
            </a:r>
            <a:r>
              <a:rPr lang="de-DE" i="1" dirty="0">
                <a:solidFill>
                  <a:srgbClr val="242729"/>
                </a:solidFill>
                <a:latin typeface="inherit" charset="0"/>
              </a:rPr>
              <a:t> </a:t>
            </a:r>
            <a:r>
              <a:rPr lang="de-DE" i="1" dirty="0" err="1">
                <a:solidFill>
                  <a:srgbClr val="242729"/>
                </a:solidFill>
                <a:latin typeface="inherit" charset="0"/>
              </a:rPr>
              <a:t>learn</a:t>
            </a:r>
            <a:r>
              <a:rPr lang="de-DE" i="1" dirty="0">
                <a:solidFill>
                  <a:srgbClr val="242729"/>
                </a:solidFill>
                <a:latin typeface="inherit" charset="0"/>
              </a:rPr>
              <a:t> </a:t>
            </a:r>
            <a:r>
              <a:rPr lang="de-DE" i="1" dirty="0" err="1">
                <a:solidFill>
                  <a:srgbClr val="242729"/>
                </a:solidFill>
                <a:latin typeface="inherit" charset="0"/>
              </a:rPr>
              <a:t>from</a:t>
            </a:r>
            <a:r>
              <a:rPr lang="de-DE" i="1" dirty="0">
                <a:solidFill>
                  <a:srgbClr val="242729"/>
                </a:solidFill>
                <a:latin typeface="inherit" charset="0"/>
              </a:rPr>
              <a:t> </a:t>
            </a:r>
            <a:r>
              <a:rPr lang="de-DE" i="1" dirty="0" err="1">
                <a:solidFill>
                  <a:srgbClr val="242729"/>
                </a:solidFill>
                <a:latin typeface="inherit" charset="0"/>
              </a:rPr>
              <a:t>experience</a:t>
            </a:r>
            <a:r>
              <a:rPr lang="de-DE" i="1" dirty="0">
                <a:solidFill>
                  <a:srgbClr val="242729"/>
                </a:solidFill>
                <a:latin typeface="inherit" charset="0"/>
              </a:rPr>
              <a:t> </a:t>
            </a:r>
            <a:r>
              <a:rPr lang="de-DE" i="1" dirty="0" err="1">
                <a:solidFill>
                  <a:srgbClr val="242729"/>
                </a:solidFill>
                <a:latin typeface="inherit" charset="0"/>
              </a:rPr>
              <a:t>should</a:t>
            </a:r>
            <a:r>
              <a:rPr lang="de-DE" i="1" dirty="0">
                <a:solidFill>
                  <a:srgbClr val="242729"/>
                </a:solidFill>
                <a:latin typeface="inherit" charset="0"/>
              </a:rPr>
              <a:t> </a:t>
            </a:r>
            <a:r>
              <a:rPr lang="de-DE" i="1" dirty="0" err="1">
                <a:solidFill>
                  <a:srgbClr val="242729"/>
                </a:solidFill>
                <a:latin typeface="inherit" charset="0"/>
              </a:rPr>
              <a:t>eventually</a:t>
            </a:r>
            <a:r>
              <a:rPr lang="de-DE" i="1" dirty="0">
                <a:solidFill>
                  <a:srgbClr val="242729"/>
                </a:solidFill>
                <a:latin typeface="inherit" charset="0"/>
              </a:rPr>
              <a:t> </a:t>
            </a:r>
            <a:r>
              <a:rPr lang="de-DE" i="1" dirty="0" err="1">
                <a:solidFill>
                  <a:srgbClr val="242729"/>
                </a:solidFill>
                <a:latin typeface="inherit" charset="0"/>
              </a:rPr>
              <a:t>eliminate</a:t>
            </a:r>
            <a:r>
              <a:rPr lang="de-DE" i="1" dirty="0">
                <a:solidFill>
                  <a:srgbClr val="242729"/>
                </a:solidFill>
                <a:latin typeface="inherit" charset="0"/>
              </a:rPr>
              <a:t> </a:t>
            </a:r>
            <a:r>
              <a:rPr lang="de-DE" i="1" dirty="0" err="1">
                <a:solidFill>
                  <a:srgbClr val="242729"/>
                </a:solidFill>
                <a:latin typeface="inherit" charset="0"/>
              </a:rPr>
              <a:t>the</a:t>
            </a:r>
            <a:r>
              <a:rPr lang="de-DE" i="1" dirty="0">
                <a:solidFill>
                  <a:srgbClr val="242729"/>
                </a:solidFill>
                <a:latin typeface="inherit" charset="0"/>
              </a:rPr>
              <a:t> </a:t>
            </a:r>
            <a:r>
              <a:rPr lang="de-DE" i="1" dirty="0" err="1">
                <a:solidFill>
                  <a:srgbClr val="242729"/>
                </a:solidFill>
                <a:latin typeface="inherit" charset="0"/>
              </a:rPr>
              <a:t>need</a:t>
            </a:r>
            <a:r>
              <a:rPr lang="de-DE" i="1" dirty="0">
                <a:solidFill>
                  <a:srgbClr val="242729"/>
                </a:solidFill>
                <a:latin typeface="inherit" charset="0"/>
              </a:rPr>
              <a:t> </a:t>
            </a:r>
            <a:r>
              <a:rPr lang="de-DE" i="1" dirty="0" err="1">
                <a:solidFill>
                  <a:srgbClr val="242729"/>
                </a:solidFill>
                <a:latin typeface="inherit" charset="0"/>
              </a:rPr>
              <a:t>for</a:t>
            </a:r>
            <a:r>
              <a:rPr lang="de-DE" i="1" dirty="0">
                <a:solidFill>
                  <a:srgbClr val="242729"/>
                </a:solidFill>
                <a:latin typeface="inherit" charset="0"/>
              </a:rPr>
              <a:t> </a:t>
            </a:r>
            <a:r>
              <a:rPr lang="de-DE" i="1" dirty="0" err="1">
                <a:solidFill>
                  <a:srgbClr val="242729"/>
                </a:solidFill>
                <a:latin typeface="inherit" charset="0"/>
              </a:rPr>
              <a:t>much</a:t>
            </a:r>
            <a:r>
              <a:rPr lang="de-DE" i="1" dirty="0">
                <a:solidFill>
                  <a:srgbClr val="242729"/>
                </a:solidFill>
                <a:latin typeface="inherit" charset="0"/>
              </a:rPr>
              <a:t> </a:t>
            </a:r>
            <a:r>
              <a:rPr lang="de-DE" i="1" dirty="0" err="1">
                <a:solidFill>
                  <a:srgbClr val="242729"/>
                </a:solidFill>
                <a:latin typeface="inherit" charset="0"/>
              </a:rPr>
              <a:t>of</a:t>
            </a:r>
            <a:r>
              <a:rPr lang="de-DE" i="1" dirty="0">
                <a:solidFill>
                  <a:srgbClr val="242729"/>
                </a:solidFill>
                <a:latin typeface="inherit" charset="0"/>
              </a:rPr>
              <a:t> </a:t>
            </a:r>
            <a:r>
              <a:rPr lang="de-DE" i="1" dirty="0" err="1">
                <a:solidFill>
                  <a:srgbClr val="242729"/>
                </a:solidFill>
                <a:latin typeface="inherit" charset="0"/>
              </a:rPr>
              <a:t>this</a:t>
            </a:r>
            <a:r>
              <a:rPr lang="de-DE" i="1" dirty="0">
                <a:solidFill>
                  <a:srgbClr val="242729"/>
                </a:solidFill>
                <a:latin typeface="inherit" charset="0"/>
              </a:rPr>
              <a:t> </a:t>
            </a:r>
            <a:r>
              <a:rPr lang="de-DE" i="1" dirty="0" err="1">
                <a:solidFill>
                  <a:srgbClr val="242729"/>
                </a:solidFill>
                <a:latin typeface="inherit" charset="0"/>
              </a:rPr>
              <a:t>detailed</a:t>
            </a:r>
            <a:r>
              <a:rPr lang="de-DE" i="1" dirty="0">
                <a:solidFill>
                  <a:srgbClr val="242729"/>
                </a:solidFill>
                <a:latin typeface="inherit" charset="0"/>
              </a:rPr>
              <a:t> </a:t>
            </a:r>
            <a:r>
              <a:rPr lang="de-DE" i="1" dirty="0" err="1">
                <a:solidFill>
                  <a:srgbClr val="242729"/>
                </a:solidFill>
                <a:latin typeface="inherit" charset="0"/>
              </a:rPr>
              <a:t>programming</a:t>
            </a:r>
            <a:r>
              <a:rPr lang="de-DE" i="1" dirty="0">
                <a:solidFill>
                  <a:srgbClr val="242729"/>
                </a:solidFill>
                <a:latin typeface="inherit" charset="0"/>
              </a:rPr>
              <a:t> </a:t>
            </a:r>
            <a:r>
              <a:rPr lang="de-DE" i="1" dirty="0" err="1">
                <a:solidFill>
                  <a:srgbClr val="242729"/>
                </a:solidFill>
                <a:latin typeface="inherit" charset="0"/>
              </a:rPr>
              <a:t>effort</a:t>
            </a:r>
            <a:r>
              <a:rPr lang="de-DE" i="1" dirty="0">
                <a:solidFill>
                  <a:srgbClr val="242729"/>
                </a:solidFill>
                <a:latin typeface="inherit" charset="0"/>
              </a:rPr>
              <a:t>“</a:t>
            </a:r>
            <a:endParaRPr lang="de-DE" dirty="0">
              <a:solidFill>
                <a:srgbClr val="242729"/>
              </a:solidFill>
              <a:latin typeface="inherit" charset="0"/>
            </a:endParaRPr>
          </a:p>
          <a:p>
            <a:pPr fontAlgn="base"/>
            <a:endParaRPr lang="de-DE" dirty="0">
              <a:solidFill>
                <a:srgbClr val="242729"/>
              </a:solidFill>
              <a:latin typeface="inherit" charset="0"/>
            </a:endParaRPr>
          </a:p>
          <a:p>
            <a:pPr fontAlgn="base"/>
            <a:r>
              <a:rPr lang="de-DE" dirty="0">
                <a:solidFill>
                  <a:srgbClr val="242729"/>
                </a:solidFill>
                <a:latin typeface="inherit" charset="0"/>
              </a:rPr>
              <a:t>Samuel, A. L. (1959), “</a:t>
            </a:r>
            <a:r>
              <a:rPr lang="de-DE" dirty="0" err="1">
                <a:solidFill>
                  <a:srgbClr val="242729"/>
                </a:solidFill>
                <a:latin typeface="inherit" charset="0"/>
              </a:rPr>
              <a:t>Some</a:t>
            </a:r>
            <a:r>
              <a:rPr lang="de-DE" dirty="0">
                <a:solidFill>
                  <a:srgbClr val="242729"/>
                </a:solidFill>
                <a:latin typeface="inherit" charset="0"/>
              </a:rPr>
              <a:t> Studies in </a:t>
            </a:r>
            <a:r>
              <a:rPr lang="de-DE" dirty="0" err="1">
                <a:solidFill>
                  <a:srgbClr val="242729"/>
                </a:solidFill>
                <a:latin typeface="inherit" charset="0"/>
              </a:rPr>
              <a:t>Machine</a:t>
            </a:r>
            <a:r>
              <a:rPr lang="de-DE" dirty="0">
                <a:solidFill>
                  <a:srgbClr val="242729"/>
                </a:solidFill>
                <a:latin typeface="inherit" charset="0"/>
              </a:rPr>
              <a:t> Learning </a:t>
            </a:r>
            <a:r>
              <a:rPr lang="de-DE" dirty="0" err="1">
                <a:solidFill>
                  <a:srgbClr val="242729"/>
                </a:solidFill>
                <a:latin typeface="inherit" charset="0"/>
              </a:rPr>
              <a:t>Using</a:t>
            </a:r>
            <a:r>
              <a:rPr lang="de-DE" dirty="0">
                <a:solidFill>
                  <a:srgbClr val="242729"/>
                </a:solidFill>
                <a:latin typeface="inherit" charset="0"/>
              </a:rPr>
              <a:t> </a:t>
            </a:r>
            <a:r>
              <a:rPr lang="de-DE" dirty="0" err="1">
                <a:solidFill>
                  <a:srgbClr val="242729"/>
                </a:solidFill>
                <a:latin typeface="inherit" charset="0"/>
              </a:rPr>
              <a:t>the</a:t>
            </a:r>
            <a:r>
              <a:rPr lang="de-DE" dirty="0">
                <a:solidFill>
                  <a:srgbClr val="242729"/>
                </a:solidFill>
                <a:latin typeface="inherit" charset="0"/>
              </a:rPr>
              <a:t> Game </a:t>
            </a:r>
            <a:r>
              <a:rPr lang="de-DE" dirty="0" err="1">
                <a:solidFill>
                  <a:srgbClr val="242729"/>
                </a:solidFill>
                <a:latin typeface="inherit" charset="0"/>
              </a:rPr>
              <a:t>of</a:t>
            </a:r>
            <a:r>
              <a:rPr lang="de-DE" dirty="0">
                <a:solidFill>
                  <a:srgbClr val="242729"/>
                </a:solidFill>
                <a:latin typeface="inherit" charset="0"/>
              </a:rPr>
              <a:t> </a:t>
            </a:r>
            <a:r>
              <a:rPr lang="de-DE" dirty="0" err="1">
                <a:solidFill>
                  <a:srgbClr val="242729"/>
                </a:solidFill>
                <a:latin typeface="inherit" charset="0"/>
              </a:rPr>
              <a:t>Checkers</a:t>
            </a:r>
            <a:r>
              <a:rPr lang="de-DE" dirty="0">
                <a:solidFill>
                  <a:srgbClr val="242729"/>
                </a:solidFill>
                <a:latin typeface="inherit" charset="0"/>
              </a:rPr>
              <a:t>” in IBM Journal </a:t>
            </a:r>
            <a:r>
              <a:rPr lang="de-DE" dirty="0" err="1">
                <a:solidFill>
                  <a:srgbClr val="242729"/>
                </a:solidFill>
                <a:latin typeface="inherit" charset="0"/>
              </a:rPr>
              <a:t>of</a:t>
            </a:r>
            <a:r>
              <a:rPr lang="de-DE" dirty="0">
                <a:solidFill>
                  <a:srgbClr val="242729"/>
                </a:solidFill>
                <a:latin typeface="inherit" charset="0"/>
              </a:rPr>
              <a:t> Research </a:t>
            </a:r>
            <a:r>
              <a:rPr lang="de-DE" dirty="0" err="1">
                <a:solidFill>
                  <a:srgbClr val="242729"/>
                </a:solidFill>
                <a:latin typeface="inherit" charset="0"/>
              </a:rPr>
              <a:t>and</a:t>
            </a:r>
            <a:r>
              <a:rPr lang="de-DE" dirty="0">
                <a:solidFill>
                  <a:srgbClr val="242729"/>
                </a:solidFill>
                <a:latin typeface="inherit" charset="0"/>
              </a:rPr>
              <a:t> Development (Volume:3, </a:t>
            </a:r>
            <a:r>
              <a:rPr lang="de-DE" dirty="0" err="1">
                <a:solidFill>
                  <a:srgbClr val="242729"/>
                </a:solidFill>
                <a:latin typeface="inherit" charset="0"/>
              </a:rPr>
              <a:t>Issue</a:t>
            </a:r>
            <a:r>
              <a:rPr lang="de-DE" dirty="0">
                <a:solidFill>
                  <a:srgbClr val="242729"/>
                </a:solidFill>
                <a:latin typeface="inherit" charset="0"/>
              </a:rPr>
              <a:t>: 3), p. 210</a:t>
            </a:r>
          </a:p>
          <a:p>
            <a:br>
              <a:rPr lang="de-DE" dirty="0"/>
            </a:br>
            <a:endParaRPr lang="en-US" dirty="0"/>
          </a:p>
        </p:txBody>
      </p:sp>
    </p:spTree>
    <p:extLst>
      <p:ext uri="{BB962C8B-B14F-4D97-AF65-F5344CB8AC3E}">
        <p14:creationId xmlns:p14="http://schemas.microsoft.com/office/powerpoint/2010/main" val="35699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Example</a:t>
            </a:r>
            <a:r>
              <a:rPr lang="de-DE" dirty="0"/>
              <a:t>: Iris </a:t>
            </a:r>
            <a:r>
              <a:rPr lang="de-DE" dirty="0" err="1"/>
              <a:t>Classification</a:t>
            </a:r>
            <a:endParaRPr lang="de-DE"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55" y="2284536"/>
            <a:ext cx="2751451" cy="2541998"/>
          </a:xfrm>
          <a:prstGeom prst="rect">
            <a:avLst/>
          </a:prstGeom>
        </p:spPr>
      </p:pic>
      <p:grpSp>
        <p:nvGrpSpPr>
          <p:cNvPr id="12" name="Group 11"/>
          <p:cNvGrpSpPr/>
          <p:nvPr/>
        </p:nvGrpSpPr>
        <p:grpSpPr>
          <a:xfrm>
            <a:off x="3160877" y="3070006"/>
            <a:ext cx="3937728" cy="1527513"/>
            <a:chOff x="3159517" y="2592289"/>
            <a:chExt cx="3939552" cy="1528221"/>
          </a:xfrm>
        </p:grpSpPr>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185667" y="2592289"/>
              <a:ext cx="3913402" cy="641362"/>
            </a:xfrm>
            <a:prstGeom prst="rect">
              <a:avLst/>
            </a:prstGeom>
          </p:spPr>
        </p:pic>
        <p:pic>
          <p:nvPicPr>
            <p:cNvPr id="9" name="Picture 8"/>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3159517" y="3237730"/>
              <a:ext cx="3921046" cy="44480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9041" y="3677195"/>
              <a:ext cx="3913402" cy="443315"/>
            </a:xfrm>
            <a:prstGeom prst="rect">
              <a:avLst/>
            </a:prstGeom>
          </p:spPr>
        </p:pic>
      </p:gr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0441" y="1600719"/>
            <a:ext cx="4851914" cy="4851914"/>
          </a:xfrm>
          <a:prstGeom prst="rect">
            <a:avLst/>
          </a:prstGeom>
        </p:spPr>
      </p:pic>
      <p:sp>
        <p:nvSpPr>
          <p:cNvPr id="13" name="Text Placeholder 2"/>
          <p:cNvSpPr txBox="1">
            <a:spLocks/>
          </p:cNvSpPr>
          <p:nvPr/>
        </p:nvSpPr>
        <p:spPr bwMode="gray">
          <a:xfrm>
            <a:off x="3230728" y="2361210"/>
            <a:ext cx="3893094" cy="48712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mn-lt"/>
                <a:ea typeface="+mn-ea"/>
                <a:cs typeface="+mn-cs"/>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mn-lt"/>
                <a:ea typeface="+mn-ea"/>
                <a:cs typeface="+mn-cs"/>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mn-lt"/>
                <a:ea typeface="+mn-ea"/>
                <a:cs typeface="+mn-cs"/>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de-DE" dirty="0">
                <a:solidFill>
                  <a:schemeClr val="tx2"/>
                </a:solidFill>
              </a:rPr>
              <a:t>Dataset</a:t>
            </a:r>
            <a:br>
              <a:rPr lang="de-DE" dirty="0">
                <a:solidFill>
                  <a:schemeClr val="tx2"/>
                </a:solidFill>
              </a:rPr>
            </a:br>
            <a:r>
              <a:rPr lang="de-DE" sz="1400" dirty="0"/>
              <a:t>4 Features + Label</a:t>
            </a:r>
          </a:p>
        </p:txBody>
      </p:sp>
      <p:sp>
        <p:nvSpPr>
          <p:cNvPr id="14" name="Text Placeholder 2"/>
          <p:cNvSpPr txBox="1">
            <a:spLocks/>
          </p:cNvSpPr>
          <p:nvPr/>
        </p:nvSpPr>
        <p:spPr bwMode="gray">
          <a:xfrm>
            <a:off x="9054182" y="1314941"/>
            <a:ext cx="1424431" cy="48712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mn-lt"/>
                <a:ea typeface="+mn-ea"/>
                <a:cs typeface="+mn-cs"/>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mn-lt"/>
                <a:ea typeface="+mn-ea"/>
                <a:cs typeface="+mn-cs"/>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mn-lt"/>
                <a:ea typeface="+mn-ea"/>
                <a:cs typeface="+mn-cs"/>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de-DE" dirty="0" err="1">
                <a:solidFill>
                  <a:schemeClr val="tx2"/>
                </a:solidFill>
              </a:rPr>
              <a:t>Scatter</a:t>
            </a:r>
            <a:r>
              <a:rPr lang="de-DE" dirty="0">
                <a:solidFill>
                  <a:schemeClr val="tx2"/>
                </a:solidFill>
              </a:rPr>
              <a:t> Plot</a:t>
            </a:r>
          </a:p>
        </p:txBody>
      </p:sp>
      <p:sp>
        <p:nvSpPr>
          <p:cNvPr id="15" name="TextBox 14"/>
          <p:cNvSpPr txBox="1"/>
          <p:nvPr/>
        </p:nvSpPr>
        <p:spPr>
          <a:xfrm>
            <a:off x="3589313" y="5056592"/>
            <a:ext cx="937115" cy="27687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err="1">
                <a:ea typeface="Arial Unicode MS" pitchFamily="34" charset="-128"/>
                <a:cs typeface="Arial Unicode MS" pitchFamily="34" charset="-128"/>
              </a:rPr>
              <a:t>features</a:t>
            </a:r>
            <a:endParaRPr lang="de-DE" sz="1800" kern="0" dirty="0">
              <a:ea typeface="Arial Unicode MS" pitchFamily="34" charset="-128"/>
              <a:cs typeface="Arial Unicode MS" pitchFamily="34" charset="-128"/>
            </a:endParaRPr>
          </a:p>
        </p:txBody>
      </p:sp>
      <p:sp>
        <p:nvSpPr>
          <p:cNvPr id="16" name="TextBox 15"/>
          <p:cNvSpPr txBox="1"/>
          <p:nvPr/>
        </p:nvSpPr>
        <p:spPr>
          <a:xfrm>
            <a:off x="6327245" y="5056592"/>
            <a:ext cx="752864" cy="27687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err="1">
                <a:ea typeface="Arial Unicode MS" pitchFamily="34" charset="-128"/>
                <a:cs typeface="Arial Unicode MS" pitchFamily="34" charset="-128"/>
              </a:rPr>
              <a:t>labels</a:t>
            </a:r>
            <a:endParaRPr lang="de-DE" sz="1800" kern="0" dirty="0">
              <a:ea typeface="Arial Unicode MS" pitchFamily="34" charset="-128"/>
              <a:cs typeface="Arial Unicode MS" pitchFamily="34" charset="-128"/>
            </a:endParaRPr>
          </a:p>
        </p:txBody>
      </p:sp>
      <p:cxnSp>
        <p:nvCxnSpPr>
          <p:cNvPr id="18" name="Straight Arrow Connector 17"/>
          <p:cNvCxnSpPr>
            <a:stCxn id="15" idx="0"/>
          </p:cNvCxnSpPr>
          <p:nvPr/>
        </p:nvCxnSpPr>
        <p:spPr>
          <a:xfrm flipH="1" flipV="1">
            <a:off x="3589315" y="4597517"/>
            <a:ext cx="468556" cy="459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0"/>
            <a:endCxn id="10" idx="2"/>
          </p:cNvCxnSpPr>
          <p:nvPr/>
        </p:nvCxnSpPr>
        <p:spPr>
          <a:xfrm flipV="1">
            <a:off x="4057872" y="4597519"/>
            <a:ext cx="1068322" cy="4590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0"/>
          </p:cNvCxnSpPr>
          <p:nvPr/>
        </p:nvCxnSpPr>
        <p:spPr>
          <a:xfrm flipV="1">
            <a:off x="4057872" y="4642273"/>
            <a:ext cx="1808602" cy="41431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0"/>
          </p:cNvCxnSpPr>
          <p:nvPr/>
        </p:nvCxnSpPr>
        <p:spPr>
          <a:xfrm flipV="1">
            <a:off x="4057870" y="4596478"/>
            <a:ext cx="352864" cy="46011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0"/>
          </p:cNvCxnSpPr>
          <p:nvPr/>
        </p:nvCxnSpPr>
        <p:spPr>
          <a:xfrm flipV="1">
            <a:off x="6703677" y="4649669"/>
            <a:ext cx="0" cy="4069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170300" y="4203208"/>
            <a:ext cx="4483545" cy="200236"/>
          </a:xfrm>
          <a:prstGeom prst="roundRect">
            <a:avLst/>
          </a:prstGeom>
          <a:noFill/>
          <a:ln w="19050" algn="ctr">
            <a:solidFill>
              <a:schemeClr val="tx2"/>
            </a:solidFill>
            <a:miter lim="800000"/>
            <a:headEnd/>
            <a:tailEnd/>
          </a:ln>
        </p:spPr>
        <p:txBody>
          <a:bodyPr lIns="89958" tIns="71966" rIns="89958" bIns="71966" rtlCol="0" anchor="ctr"/>
          <a:lstStyle/>
          <a:p>
            <a:pPr algn="r" defTabSz="914034"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sample</a:t>
            </a:r>
          </a:p>
        </p:txBody>
      </p:sp>
    </p:spTree>
    <p:extLst>
      <p:ext uri="{BB962C8B-B14F-4D97-AF65-F5344CB8AC3E}">
        <p14:creationId xmlns:p14="http://schemas.microsoft.com/office/powerpoint/2010/main" val="58903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Iris Classification: k-Nearest Neighbors (KNN)</a:t>
            </a:r>
          </a:p>
        </p:txBody>
      </p:sp>
      <p:sp>
        <p:nvSpPr>
          <p:cNvPr id="3" name="Text Placeholder 2"/>
          <p:cNvSpPr>
            <a:spLocks noGrp="1"/>
          </p:cNvSpPr>
          <p:nvPr>
            <p:ph type="body" sz="quarter" idx="10"/>
          </p:nvPr>
        </p:nvSpPr>
        <p:spPr>
          <a:xfrm>
            <a:off x="326673" y="1607598"/>
            <a:ext cx="11473047" cy="4696809"/>
          </a:xfrm>
        </p:spPr>
        <p:txBody>
          <a:bodyPr/>
          <a:lstStyle/>
          <a:p>
            <a:pPr marL="522690" lvl="1" indent="-342762">
              <a:lnSpc>
                <a:spcPct val="150000"/>
              </a:lnSpc>
              <a:buFont typeface="Arial" panose="020B0604020202020204" pitchFamily="34" charset="0"/>
              <a:buChar char="•"/>
            </a:pPr>
            <a:r>
              <a:rPr lang="en-US" sz="1600" dirty="0"/>
              <a:t>Use the largest fraction of the data (e.g. 80%) for “</a:t>
            </a:r>
            <a:r>
              <a:rPr lang="en-US" sz="1600" b="1" i="1" dirty="0"/>
              <a:t>training the model”</a:t>
            </a:r>
          </a:p>
          <a:p>
            <a:pPr marL="702618" lvl="2" indent="-342762">
              <a:lnSpc>
                <a:spcPct val="150000"/>
              </a:lnSpc>
              <a:buFont typeface="Arial" panose="020B0604020202020204" pitchFamily="34" charset="0"/>
              <a:buChar char="•"/>
            </a:pPr>
            <a:r>
              <a:rPr lang="en-US" sz="1600" dirty="0"/>
              <a:t>Select training samples randomly</a:t>
            </a:r>
          </a:p>
          <a:p>
            <a:pPr marL="702618" lvl="2" indent="-342762">
              <a:lnSpc>
                <a:spcPct val="150000"/>
              </a:lnSpc>
              <a:buFont typeface="Arial" panose="020B0604020202020204" pitchFamily="34" charset="0"/>
              <a:buChar char="•"/>
            </a:pPr>
            <a:r>
              <a:rPr lang="en-US" sz="1600" dirty="0"/>
              <a:t>Just store the training sample </a:t>
            </a:r>
          </a:p>
          <a:p>
            <a:pPr marL="522690" lvl="1" indent="-342762">
              <a:lnSpc>
                <a:spcPct val="150000"/>
              </a:lnSpc>
              <a:buFont typeface="Arial" panose="020B0604020202020204" pitchFamily="34" charset="0"/>
              <a:buChar char="•"/>
            </a:pPr>
            <a:r>
              <a:rPr lang="en-US" sz="1600" dirty="0"/>
              <a:t>Use the rest of the data for </a:t>
            </a:r>
            <a:r>
              <a:rPr lang="en-US" sz="1600" b="1" i="1" dirty="0"/>
              <a:t>testing the model</a:t>
            </a:r>
          </a:p>
          <a:p>
            <a:pPr marL="702618" lvl="2" indent="-342762">
              <a:lnSpc>
                <a:spcPct val="150000"/>
              </a:lnSpc>
              <a:buFont typeface="Arial" panose="020B0604020202020204" pitchFamily="34" charset="0"/>
              <a:buChar char="•"/>
            </a:pPr>
            <a:r>
              <a:rPr lang="en-US" sz="1600" dirty="0"/>
              <a:t>Predict that the test sample belongs to the same species as the k nearest neighbors of the training data set</a:t>
            </a:r>
          </a:p>
          <a:p>
            <a:pPr marL="359856" lvl="2" indent="0">
              <a:lnSpc>
                <a:spcPct val="150000"/>
              </a:lnSpc>
              <a:buNone/>
            </a:pPr>
            <a:endParaRPr lang="en-US" sz="1600" dirty="0"/>
          </a:p>
          <a:p>
            <a:pPr marL="359856" lvl="2" indent="0">
              <a:lnSpc>
                <a:spcPct val="150000"/>
              </a:lnSpc>
              <a:buNone/>
            </a:pPr>
            <a:r>
              <a:rPr lang="en-US" sz="1600" dirty="0"/>
              <a:t>More formally, determine the probability that a sample belongs to a particular class using the following formula:</a:t>
            </a:r>
          </a:p>
          <a:p>
            <a:pPr marL="359856" lvl="2" indent="0">
              <a:lnSpc>
                <a:spcPct val="150000"/>
              </a:lnSpc>
              <a:buNone/>
            </a:pPr>
            <a:endParaRPr lang="en-US" sz="1600" dirty="0"/>
          </a:p>
          <a:p>
            <a:pPr marL="359856" lvl="2" indent="0">
              <a:lnSpc>
                <a:spcPct val="150000"/>
              </a:lnSpc>
              <a:buNone/>
            </a:pPr>
            <a:endParaRPr lang="en-US" sz="1600" dirty="0"/>
          </a:p>
          <a:p>
            <a:pPr marL="359856" lvl="2" indent="0">
              <a:lnSpc>
                <a:spcPct val="150000"/>
              </a:lnSpc>
              <a:buNone/>
            </a:pPr>
            <a:r>
              <a:rPr lang="en-US" sz="1600" dirty="0"/>
              <a:t>Then select the class that maximizes the above formula. </a:t>
            </a:r>
          </a:p>
          <a:p>
            <a:pPr marL="702618" lvl="2" indent="-342762">
              <a:lnSpc>
                <a:spcPct val="150000"/>
              </a:lnSpc>
              <a:buFont typeface="Arial" panose="020B0604020202020204" pitchFamily="34" charset="0"/>
              <a:buChar char="•"/>
            </a:pPr>
            <a:endParaRPr lang="en-US" b="1" i="1" dirty="0"/>
          </a:p>
        </p:txBody>
      </p:sp>
      <p:pic>
        <p:nvPicPr>
          <p:cNvPr id="5" name="Picture 4">
            <a:extLst>
              <a:ext uri="{FF2B5EF4-FFF2-40B4-BE49-F238E27FC236}">
                <a16:creationId xmlns:a16="http://schemas.microsoft.com/office/drawing/2014/main" id="{1042219C-A98A-074E-BEB7-C80E7EDD1866}"/>
              </a:ext>
            </a:extLst>
          </p:cNvPr>
          <p:cNvPicPr>
            <a:picLocks noChangeAspect="1"/>
          </p:cNvPicPr>
          <p:nvPr/>
        </p:nvPicPr>
        <p:blipFill>
          <a:blip r:embed="rId3"/>
          <a:stretch>
            <a:fillRect/>
          </a:stretch>
        </p:blipFill>
        <p:spPr>
          <a:xfrm>
            <a:off x="590100" y="4454150"/>
            <a:ext cx="4913763" cy="990371"/>
          </a:xfrm>
          <a:prstGeom prst="rect">
            <a:avLst/>
          </a:prstGeom>
        </p:spPr>
      </p:pic>
    </p:spTree>
    <p:extLst>
      <p:ext uri="{BB962C8B-B14F-4D97-AF65-F5344CB8AC3E}">
        <p14:creationId xmlns:p14="http://schemas.microsoft.com/office/powerpoint/2010/main" val="377217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Categories of Machine Learning</a:t>
            </a:r>
          </a:p>
        </p:txBody>
      </p:sp>
      <p:sp>
        <p:nvSpPr>
          <p:cNvPr id="3" name="Text Placeholder 2"/>
          <p:cNvSpPr>
            <a:spLocks noGrp="1"/>
          </p:cNvSpPr>
          <p:nvPr>
            <p:ph type="body" sz="quarter" idx="10"/>
          </p:nvPr>
        </p:nvSpPr>
        <p:spPr/>
        <p:txBody>
          <a:bodyPr/>
          <a:lstStyle/>
          <a:p>
            <a:r>
              <a:rPr lang="en-US" sz="1800" b="1" dirty="0"/>
              <a:t>Supervised Learning:</a:t>
            </a:r>
          </a:p>
          <a:p>
            <a:r>
              <a:rPr lang="en-US" sz="1800" dirty="0"/>
              <a:t>The training data contains the desired predicted or classified values (so-called labels)</a:t>
            </a:r>
          </a:p>
          <a:p>
            <a:r>
              <a:rPr lang="en-US" sz="1800" b="1" dirty="0"/>
              <a:t>Unsupervised Learning:</a:t>
            </a:r>
          </a:p>
          <a:p>
            <a:r>
              <a:rPr lang="en-US" sz="1800" dirty="0"/>
              <a:t>The training data does not contain any labels. The system tries to learn without any guidance</a:t>
            </a:r>
          </a:p>
          <a:p>
            <a:r>
              <a:rPr lang="en-US" sz="1800" b="1" dirty="0"/>
              <a:t>Semi-Supervised Learning:</a:t>
            </a:r>
          </a:p>
          <a:p>
            <a:r>
              <a:rPr lang="en-US" sz="1800" dirty="0"/>
              <a:t>A combination of Supervised and unsupervised learning. Some labels are provided</a:t>
            </a:r>
          </a:p>
          <a:p>
            <a:r>
              <a:rPr lang="en-US" sz="1800" b="1" dirty="0"/>
              <a:t>Reinforcement Learning:</a:t>
            </a:r>
          </a:p>
          <a:p>
            <a:r>
              <a:rPr lang="en-US" sz="1800" dirty="0"/>
              <a:t>The system (“</a:t>
            </a:r>
            <a:r>
              <a:rPr lang="en-US" sz="1800" i="1" dirty="0"/>
              <a:t>agent</a:t>
            </a:r>
            <a:r>
              <a:rPr lang="en-US" sz="1800" dirty="0"/>
              <a:t>”) learns the best strategy (“</a:t>
            </a:r>
            <a:r>
              <a:rPr lang="en-US" sz="1800" i="1" dirty="0"/>
              <a:t>policy</a:t>
            </a:r>
            <a:r>
              <a:rPr lang="en-US" sz="1800" dirty="0"/>
              <a:t>”) that maximizes a </a:t>
            </a:r>
            <a:r>
              <a:rPr lang="en-US" sz="1800" i="1" dirty="0"/>
              <a:t>reward function</a:t>
            </a:r>
            <a:r>
              <a:rPr lang="en-US" sz="1800" dirty="0"/>
              <a:t> by observing the environment and selecting and performing </a:t>
            </a:r>
            <a:r>
              <a:rPr lang="en-US" sz="1800" i="1" dirty="0"/>
              <a:t>actions</a:t>
            </a:r>
            <a:endParaRPr lang="en-US" sz="1800" dirty="0"/>
          </a:p>
        </p:txBody>
      </p:sp>
    </p:spTree>
    <p:extLst>
      <p:ext uri="{BB962C8B-B14F-4D97-AF65-F5344CB8AC3E}">
        <p14:creationId xmlns:p14="http://schemas.microsoft.com/office/powerpoint/2010/main" val="3270497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047CC-9645-0D49-A3B2-506F0779D454}"/>
              </a:ext>
            </a:extLst>
          </p:cNvPr>
          <p:cNvSpPr>
            <a:spLocks noGrp="1"/>
          </p:cNvSpPr>
          <p:nvPr>
            <p:ph type="title"/>
          </p:nvPr>
        </p:nvSpPr>
        <p:spPr/>
        <p:txBody>
          <a:bodyPr/>
          <a:lstStyle/>
          <a:p>
            <a:r>
              <a:rPr lang="en-US" dirty="0"/>
              <a:t>Reinforcement Learning</a:t>
            </a:r>
          </a:p>
        </p:txBody>
      </p:sp>
      <p:pic>
        <p:nvPicPr>
          <p:cNvPr id="6" name="Picture 5">
            <a:extLst>
              <a:ext uri="{FF2B5EF4-FFF2-40B4-BE49-F238E27FC236}">
                <a16:creationId xmlns:a16="http://schemas.microsoft.com/office/drawing/2014/main" id="{6EC62FCF-F867-6943-B5EB-012B31FB84A0}"/>
              </a:ext>
            </a:extLst>
          </p:cNvPr>
          <p:cNvPicPr>
            <a:picLocks noChangeAspect="1"/>
          </p:cNvPicPr>
          <p:nvPr/>
        </p:nvPicPr>
        <p:blipFill>
          <a:blip r:embed="rId2"/>
          <a:stretch>
            <a:fillRect/>
          </a:stretch>
        </p:blipFill>
        <p:spPr>
          <a:xfrm>
            <a:off x="309128" y="1723277"/>
            <a:ext cx="5402124" cy="1951215"/>
          </a:xfrm>
          <a:prstGeom prst="rect">
            <a:avLst/>
          </a:prstGeom>
        </p:spPr>
      </p:pic>
      <p:pic>
        <p:nvPicPr>
          <p:cNvPr id="7" name="Picture 6">
            <a:extLst>
              <a:ext uri="{FF2B5EF4-FFF2-40B4-BE49-F238E27FC236}">
                <a16:creationId xmlns:a16="http://schemas.microsoft.com/office/drawing/2014/main" id="{6E11DE8E-46FE-B349-8611-9F4EF6188CD9}"/>
              </a:ext>
            </a:extLst>
          </p:cNvPr>
          <p:cNvPicPr>
            <a:picLocks noChangeAspect="1"/>
          </p:cNvPicPr>
          <p:nvPr/>
        </p:nvPicPr>
        <p:blipFill>
          <a:blip r:embed="rId3"/>
          <a:stretch>
            <a:fillRect/>
          </a:stretch>
        </p:blipFill>
        <p:spPr>
          <a:xfrm>
            <a:off x="3401345" y="4086934"/>
            <a:ext cx="4648373" cy="2183577"/>
          </a:xfrm>
          <a:prstGeom prst="rect">
            <a:avLst/>
          </a:prstGeom>
        </p:spPr>
      </p:pic>
      <p:pic>
        <p:nvPicPr>
          <p:cNvPr id="8" name="Picture 7">
            <a:extLst>
              <a:ext uri="{FF2B5EF4-FFF2-40B4-BE49-F238E27FC236}">
                <a16:creationId xmlns:a16="http://schemas.microsoft.com/office/drawing/2014/main" id="{B9C1A16E-907F-774B-B460-4F673A77D844}"/>
              </a:ext>
            </a:extLst>
          </p:cNvPr>
          <p:cNvPicPr>
            <a:picLocks noChangeAspect="1"/>
          </p:cNvPicPr>
          <p:nvPr/>
        </p:nvPicPr>
        <p:blipFill>
          <a:blip r:embed="rId4"/>
          <a:stretch>
            <a:fillRect/>
          </a:stretch>
        </p:blipFill>
        <p:spPr>
          <a:xfrm>
            <a:off x="6865039" y="1723277"/>
            <a:ext cx="3213100" cy="1689100"/>
          </a:xfrm>
          <a:prstGeom prst="rect">
            <a:avLst/>
          </a:prstGeom>
        </p:spPr>
      </p:pic>
    </p:spTree>
    <p:extLst>
      <p:ext uri="{BB962C8B-B14F-4D97-AF65-F5344CB8AC3E}">
        <p14:creationId xmlns:p14="http://schemas.microsoft.com/office/powerpoint/2010/main" val="73708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883"/>
            <a:ext cx="11183887" cy="676951"/>
          </a:xfrm>
        </p:spPr>
        <p:txBody>
          <a:bodyPr/>
          <a:lstStyle/>
          <a:p>
            <a:r>
              <a:rPr lang="en-US" dirty="0"/>
              <a:t>How to select the right algorithm? </a:t>
            </a:r>
            <a:br>
              <a:rPr lang="en-US" dirty="0"/>
            </a:br>
            <a:r>
              <a:rPr lang="en-US" sz="2000" b="0" dirty="0"/>
              <a:t>(The cheat sheet below may not be of much use.)</a:t>
            </a:r>
          </a:p>
        </p:txBody>
      </p:sp>
      <p:pic>
        <p:nvPicPr>
          <p:cNvPr id="4" name="Picture 3"/>
          <p:cNvPicPr>
            <a:picLocks noChangeAspect="1"/>
          </p:cNvPicPr>
          <p:nvPr/>
        </p:nvPicPr>
        <p:blipFill>
          <a:blip r:embed="rId2"/>
          <a:stretch>
            <a:fillRect/>
          </a:stretch>
        </p:blipFill>
        <p:spPr>
          <a:xfrm>
            <a:off x="1926747" y="1306383"/>
            <a:ext cx="8118807" cy="5037530"/>
          </a:xfrm>
          <a:prstGeom prst="rect">
            <a:avLst/>
          </a:prstGeom>
        </p:spPr>
      </p:pic>
    </p:spTree>
    <p:extLst>
      <p:ext uri="{BB962C8B-B14F-4D97-AF65-F5344CB8AC3E}">
        <p14:creationId xmlns:p14="http://schemas.microsoft.com/office/powerpoint/2010/main" val="409427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Machine Learning I</a:t>
            </a:r>
          </a:p>
        </p:txBody>
      </p:sp>
      <p:sp>
        <p:nvSpPr>
          <p:cNvPr id="5" name="Text Placeholder 4"/>
          <p:cNvSpPr>
            <a:spLocks noGrp="1"/>
          </p:cNvSpPr>
          <p:nvPr>
            <p:ph type="body" sz="quarter" idx="10"/>
          </p:nvPr>
        </p:nvSpPr>
        <p:spPr/>
        <p:txBody>
          <a:bodyPr/>
          <a:lstStyle/>
          <a:p>
            <a:r>
              <a:rPr lang="en-US" sz="1800" dirty="0"/>
              <a:t>This 3-day training is for everyone interested in acquiring a good understanding of machine learning principles. We will cover the most important machine learning algorithms for supervised and unsupervised learning (including linear regression and multinomial logistic regression, decision trees and random forest (for both classification and prediction), support vector machines, k-means and hierarchical clustering as well as principle component analysis. (Additional algorithms may be covered if time permits.) Every algorithm will be explained in detail and participants should be able (at least in principle) to implement some of the algorithms on their own.</a:t>
            </a:r>
          </a:p>
          <a:p>
            <a:r>
              <a:rPr lang="en-US" sz="1800" dirty="0"/>
              <a:t>We will utilize </a:t>
            </a:r>
            <a:r>
              <a:rPr lang="en-US" sz="1800" dirty="0" err="1"/>
              <a:t>Jupyter</a:t>
            </a:r>
            <a:r>
              <a:rPr lang="en-US" sz="1800" dirty="0"/>
              <a:t> notebooks and the very popular Python-based </a:t>
            </a:r>
            <a:r>
              <a:rPr lang="en-US" sz="1800" dirty="0" err="1"/>
              <a:t>Scikit</a:t>
            </a:r>
            <a:r>
              <a:rPr lang="en-US" sz="1800" dirty="0"/>
              <a:t>-Learn for exercises and data visualization. </a:t>
            </a:r>
            <a:r>
              <a:rPr lang="en-US" sz="1800" dirty="0" err="1"/>
              <a:t>Scikit</a:t>
            </a:r>
            <a:r>
              <a:rPr lang="en-US" sz="1800" dirty="0"/>
              <a:t>-Learn provides a consistent framework for building end-to-end machine learning pipelines including various tools to evaluate the trained models. It is also supported by Leonardo ML.</a:t>
            </a:r>
          </a:p>
          <a:p>
            <a:r>
              <a:rPr lang="en-US" sz="1800" dirty="0"/>
              <a:t>After having gained a solid background in machine learning, we will contrast </a:t>
            </a:r>
            <a:r>
              <a:rPr lang="en-US" sz="1800" dirty="0" err="1"/>
              <a:t>Scikit</a:t>
            </a:r>
            <a:r>
              <a:rPr lang="en-US" sz="1800" dirty="0"/>
              <a:t>-Learn with HANA’s Predictive Analysis Library (PAL) and SAP Predictive Analysis.</a:t>
            </a:r>
          </a:p>
        </p:txBody>
      </p:sp>
    </p:spTree>
    <p:extLst>
      <p:ext uri="{BB962C8B-B14F-4D97-AF65-F5344CB8AC3E}">
        <p14:creationId xmlns:p14="http://schemas.microsoft.com/office/powerpoint/2010/main" val="1795906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p:cNvSpPr/>
          <p:nvPr/>
        </p:nvSpPr>
        <p:spPr>
          <a:xfrm>
            <a:off x="5063760" y="1579862"/>
            <a:ext cx="2278124" cy="589084"/>
          </a:xfrm>
          <a:prstGeom prst="roundRect">
            <a:avLst/>
          </a:prstGeom>
          <a:solidFill>
            <a:schemeClr val="bg1">
              <a:lumMod val="85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151307" y="3607952"/>
            <a:ext cx="1247043"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7775457" y="2593907"/>
            <a:ext cx="2013438"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735995" y="2593907"/>
            <a:ext cx="2013438"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010780" y="3607952"/>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947136" y="3607952"/>
            <a:ext cx="1247043"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419370" y="3607952"/>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4494465" y="4572176"/>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3197598" y="4572176"/>
            <a:ext cx="1166388" cy="633466"/>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373815" y="4301080"/>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953285" y="4890861"/>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57740" y="5512954"/>
            <a:ext cx="1142991" cy="589084"/>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11627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1046589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740286"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6399458" y="4583900"/>
            <a:ext cx="1247043" cy="58908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40893" y="1705948"/>
            <a:ext cx="160653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Machine Learning</a:t>
            </a:r>
          </a:p>
        </p:txBody>
      </p:sp>
      <p:sp>
        <p:nvSpPr>
          <p:cNvPr id="29" name="TextBox 28"/>
          <p:cNvSpPr txBox="1"/>
          <p:nvPr/>
        </p:nvSpPr>
        <p:spPr>
          <a:xfrm>
            <a:off x="2845455" y="2733819"/>
            <a:ext cx="1826141"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Supervised Learning</a:t>
            </a:r>
            <a:endParaRPr lang="en-US" sz="1400" dirty="0">
              <a:latin typeface="Arial" panose="020B0604020202020204" pitchFamily="34" charset="0"/>
              <a:cs typeface="Arial" panose="020B0604020202020204" pitchFamily="34" charset="0"/>
            </a:endParaRPr>
          </a:p>
        </p:txBody>
      </p:sp>
      <p:sp>
        <p:nvSpPr>
          <p:cNvPr id="30" name="TextBox 29"/>
          <p:cNvSpPr txBox="1"/>
          <p:nvPr/>
        </p:nvSpPr>
        <p:spPr>
          <a:xfrm>
            <a:off x="8150843" y="2647787"/>
            <a:ext cx="1279517"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Unsupervised</a:t>
            </a:r>
          </a:p>
          <a:p>
            <a:r>
              <a:rPr lang="en-US" sz="1400" dirty="0">
                <a:latin typeface="Arial" panose="020B0604020202020204" pitchFamily="34" charset="0"/>
                <a:cs typeface="Arial" panose="020B0604020202020204" pitchFamily="34" charset="0"/>
              </a:rPr>
              <a:t>Learning</a:t>
            </a:r>
          </a:p>
        </p:txBody>
      </p:sp>
      <p:cxnSp>
        <p:nvCxnSpPr>
          <p:cNvPr id="34" name="Straight Connector 33"/>
          <p:cNvCxnSpPr/>
          <p:nvPr/>
        </p:nvCxnSpPr>
        <p:spPr>
          <a:xfrm flipV="1">
            <a:off x="3736498" y="2348485"/>
            <a:ext cx="4943096" cy="2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2240" y="2173378"/>
            <a:ext cx="0" cy="183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735996" y="3373424"/>
            <a:ext cx="1775690" cy="192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06078" y="3196278"/>
            <a:ext cx="0" cy="1831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6189" y="3748607"/>
            <a:ext cx="13012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Regression</a:t>
            </a:r>
          </a:p>
        </p:txBody>
      </p:sp>
      <p:sp>
        <p:nvSpPr>
          <p:cNvPr id="53" name="TextBox 52"/>
          <p:cNvSpPr txBox="1"/>
          <p:nvPr/>
        </p:nvSpPr>
        <p:spPr>
          <a:xfrm>
            <a:off x="2120317" y="3758479"/>
            <a:ext cx="148245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Classification</a:t>
            </a:r>
          </a:p>
        </p:txBody>
      </p:sp>
      <p:sp>
        <p:nvSpPr>
          <p:cNvPr id="54" name="TextBox 53"/>
          <p:cNvSpPr txBox="1"/>
          <p:nvPr/>
        </p:nvSpPr>
        <p:spPr>
          <a:xfrm>
            <a:off x="9001987" y="3635708"/>
            <a:ext cx="136133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Dimensionality </a:t>
            </a:r>
            <a:r>
              <a:rPr lang="en-US" sz="1400" dirty="0">
                <a:latin typeface="Arial" panose="020B0604020202020204" pitchFamily="34" charset="0"/>
                <a:cs typeface="Arial" panose="020B0604020202020204" pitchFamily="34" charset="0"/>
              </a:rPr>
              <a:t>Reduction</a:t>
            </a:r>
          </a:p>
        </p:txBody>
      </p:sp>
      <p:sp>
        <p:nvSpPr>
          <p:cNvPr id="55" name="TextBox 54"/>
          <p:cNvSpPr txBox="1"/>
          <p:nvPr/>
        </p:nvSpPr>
        <p:spPr>
          <a:xfrm>
            <a:off x="7612064" y="3618921"/>
            <a:ext cx="130124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Analysis</a:t>
            </a:r>
          </a:p>
        </p:txBody>
      </p:sp>
      <p:cxnSp>
        <p:nvCxnSpPr>
          <p:cNvPr id="56" name="Straight Connector 55"/>
          <p:cNvCxnSpPr/>
          <p:nvPr/>
        </p:nvCxnSpPr>
        <p:spPr>
          <a:xfrm flipV="1">
            <a:off x="8040328" y="3375896"/>
            <a:ext cx="1555881" cy="8330"/>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90601" y="3189958"/>
            <a:ext cx="0" cy="183145"/>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362238" y="4643944"/>
            <a:ext cx="98425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Decision Trees</a:t>
            </a:r>
            <a:endParaRPr lang="en-US" sz="1400" dirty="0">
              <a:latin typeface="Arial" panose="020B0604020202020204" pitchFamily="34" charset="0"/>
              <a:cs typeface="Arial" panose="020B0604020202020204" pitchFamily="34" charset="0"/>
            </a:endParaRPr>
          </a:p>
        </p:txBody>
      </p:sp>
      <p:sp>
        <p:nvSpPr>
          <p:cNvPr id="64" name="TextBox 63"/>
          <p:cNvSpPr txBox="1"/>
          <p:nvPr/>
        </p:nvSpPr>
        <p:spPr>
          <a:xfrm>
            <a:off x="2213667" y="5085091"/>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KNN</a:t>
            </a:r>
          </a:p>
        </p:txBody>
      </p:sp>
      <p:sp>
        <p:nvSpPr>
          <p:cNvPr id="65" name="TextBox 64"/>
          <p:cNvSpPr txBox="1"/>
          <p:nvPr/>
        </p:nvSpPr>
        <p:spPr>
          <a:xfrm>
            <a:off x="674131" y="4426346"/>
            <a:ext cx="68097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SVM</a:t>
            </a:r>
          </a:p>
        </p:txBody>
      </p:sp>
      <p:sp>
        <p:nvSpPr>
          <p:cNvPr id="66" name="TextBox 65"/>
          <p:cNvSpPr txBox="1"/>
          <p:nvPr/>
        </p:nvSpPr>
        <p:spPr>
          <a:xfrm>
            <a:off x="4457770" y="4582389"/>
            <a:ext cx="116655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Linear Regression</a:t>
            </a:r>
          </a:p>
        </p:txBody>
      </p:sp>
      <p:cxnSp>
        <p:nvCxnSpPr>
          <p:cNvPr id="68" name="Straight Connector 67"/>
          <p:cNvCxnSpPr/>
          <p:nvPr/>
        </p:nvCxnSpPr>
        <p:spPr>
          <a:xfrm>
            <a:off x="3736122" y="2363882"/>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689122" y="2336080"/>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749186" y="3386241"/>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11685" y="3375896"/>
            <a:ext cx="0" cy="216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040327" y="3392708"/>
            <a:ext cx="0" cy="21687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596208" y="3377449"/>
            <a:ext cx="0" cy="216878"/>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529169" y="4220482"/>
            <a:ext cx="819967" cy="1875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21" idx="0"/>
          </p:cNvCxnSpPr>
          <p:nvPr/>
        </p:nvCxnSpPr>
        <p:spPr>
          <a:xfrm flipH="1">
            <a:off x="2524781" y="4210395"/>
            <a:ext cx="74569" cy="680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43723" y="4210396"/>
            <a:ext cx="354627" cy="3617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2"/>
          </p:cNvCxnSpPr>
          <p:nvPr/>
        </p:nvCxnSpPr>
        <p:spPr>
          <a:xfrm>
            <a:off x="4570658" y="4197036"/>
            <a:ext cx="357567" cy="3692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6" idx="2"/>
          </p:cNvCxnSpPr>
          <p:nvPr/>
        </p:nvCxnSpPr>
        <p:spPr>
          <a:xfrm flipH="1">
            <a:off x="3934007" y="4197036"/>
            <a:ext cx="636650" cy="3853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50801" y="5517263"/>
            <a:ext cx="114993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Logistic Regression</a:t>
            </a:r>
          </a:p>
        </p:txBody>
      </p:sp>
      <p:sp>
        <p:nvSpPr>
          <p:cNvPr id="99" name="TextBox 98"/>
          <p:cNvSpPr txBox="1"/>
          <p:nvPr/>
        </p:nvSpPr>
        <p:spPr>
          <a:xfrm>
            <a:off x="6397183" y="4589781"/>
            <a:ext cx="1744970"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Hierarchical Clustering</a:t>
            </a:r>
          </a:p>
        </p:txBody>
      </p:sp>
      <p:sp>
        <p:nvSpPr>
          <p:cNvPr id="100" name="TextBox 99"/>
          <p:cNvSpPr txBox="1"/>
          <p:nvPr/>
        </p:nvSpPr>
        <p:spPr>
          <a:xfrm>
            <a:off x="7843219" y="4721564"/>
            <a:ext cx="17449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K-Means</a:t>
            </a:r>
          </a:p>
        </p:txBody>
      </p:sp>
      <p:sp>
        <p:nvSpPr>
          <p:cNvPr id="101" name="TextBox 100"/>
          <p:cNvSpPr txBox="1"/>
          <p:nvPr/>
        </p:nvSpPr>
        <p:spPr>
          <a:xfrm>
            <a:off x="10745786" y="4712772"/>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t-SNE</a:t>
            </a:r>
          </a:p>
        </p:txBody>
      </p:sp>
      <p:sp>
        <p:nvSpPr>
          <p:cNvPr id="102" name="TextBox 101"/>
          <p:cNvSpPr txBox="1"/>
          <p:nvPr/>
        </p:nvSpPr>
        <p:spPr>
          <a:xfrm>
            <a:off x="9386860" y="4712772"/>
            <a:ext cx="73152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PCA</a:t>
            </a:r>
          </a:p>
        </p:txBody>
      </p:sp>
      <p:cxnSp>
        <p:nvCxnSpPr>
          <p:cNvPr id="3" name="Straight Connector 2"/>
          <p:cNvCxnSpPr/>
          <p:nvPr/>
        </p:nvCxnSpPr>
        <p:spPr>
          <a:xfrm>
            <a:off x="8135348" y="4222602"/>
            <a:ext cx="271108" cy="32971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9" idx="0"/>
          </p:cNvCxnSpPr>
          <p:nvPr/>
        </p:nvCxnSpPr>
        <p:spPr>
          <a:xfrm flipH="1">
            <a:off x="7269668" y="4213223"/>
            <a:ext cx="590802" cy="376558"/>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835676" y="4220482"/>
            <a:ext cx="910110" cy="354626"/>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4" idx="2"/>
          </p:cNvCxnSpPr>
          <p:nvPr/>
        </p:nvCxnSpPr>
        <p:spPr>
          <a:xfrm flipH="1">
            <a:off x="9319553" y="4158928"/>
            <a:ext cx="363100" cy="420577"/>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83675" y="4230046"/>
            <a:ext cx="1361798" cy="12829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0" idx="3"/>
          </p:cNvCxnSpPr>
          <p:nvPr/>
        </p:nvCxnSpPr>
        <p:spPr>
          <a:xfrm flipH="1">
            <a:off x="1516806" y="4230046"/>
            <a:ext cx="2666087" cy="3655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Title 1"/>
          <p:cNvSpPr txBox="1">
            <a:spLocks/>
          </p:cNvSpPr>
          <p:nvPr/>
        </p:nvSpPr>
        <p:spPr bwMode="gray">
          <a:xfrm>
            <a:off x="325336" y="324000"/>
            <a:ext cx="11542528" cy="645843"/>
          </a:xfrm>
          <a:prstGeom prst="rect">
            <a:avLst/>
          </a:prstGeom>
        </p:spPr>
        <p:txBody>
          <a:bodyPr vert="horz" lIns="0" tIns="0" rIns="0" bIns="0" rtlCol="0" anchor="b" anchorCtr="0">
            <a:noAutofit/>
          </a:bodyPr>
          <a:lstStyle>
            <a:lvl1pPr algn="ctr" defTabSz="1088776" rtl="0" eaLnBrk="1" latinLnBrk="0" hangingPunct="1">
              <a:spcBef>
                <a:spcPct val="0"/>
              </a:spcBef>
              <a:buNone/>
              <a:defRPr sz="6001" b="1" kern="1200">
                <a:solidFill>
                  <a:schemeClr val="accent2"/>
                </a:solidFill>
                <a:latin typeface="+mj-lt"/>
                <a:ea typeface="+mj-ea"/>
                <a:cs typeface="+mj-cs"/>
              </a:defRPr>
            </a:lvl1pPr>
          </a:lstStyle>
          <a:p>
            <a:pPr algn="l"/>
            <a:r>
              <a:rPr lang="en-US" sz="3199" dirty="0"/>
              <a:t>A </a:t>
            </a:r>
            <a:r>
              <a:rPr lang="en-US" sz="2799" dirty="0"/>
              <a:t>Classification</a:t>
            </a:r>
            <a:r>
              <a:rPr lang="en-US" sz="3199" dirty="0"/>
              <a:t> of Some ML Algorithms</a:t>
            </a:r>
          </a:p>
        </p:txBody>
      </p:sp>
    </p:spTree>
    <p:extLst>
      <p:ext uri="{BB962C8B-B14F-4D97-AF65-F5344CB8AC3E}">
        <p14:creationId xmlns:p14="http://schemas.microsoft.com/office/powerpoint/2010/main" val="383521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12AE-0918-C74C-9E8A-EA629CD90EC5}"/>
              </a:ext>
            </a:extLst>
          </p:cNvPr>
          <p:cNvSpPr>
            <a:spLocks noGrp="1"/>
          </p:cNvSpPr>
          <p:nvPr>
            <p:ph type="title"/>
          </p:nvPr>
        </p:nvSpPr>
        <p:spPr/>
        <p:txBody>
          <a:bodyPr/>
          <a:lstStyle/>
          <a:p>
            <a:r>
              <a:rPr lang="en-US" dirty="0"/>
              <a:t>Algorithms for Supervised Learning (Regression/Classification)</a:t>
            </a:r>
          </a:p>
        </p:txBody>
      </p:sp>
      <p:sp>
        <p:nvSpPr>
          <p:cNvPr id="3" name="Text Placeholder 2">
            <a:extLst>
              <a:ext uri="{FF2B5EF4-FFF2-40B4-BE49-F238E27FC236}">
                <a16:creationId xmlns:a16="http://schemas.microsoft.com/office/drawing/2014/main" id="{B4AE213C-3474-5C4F-BB7F-A986E382BC79}"/>
              </a:ext>
            </a:extLst>
          </p:cNvPr>
          <p:cNvSpPr>
            <a:spLocks noGrp="1"/>
          </p:cNvSpPr>
          <p:nvPr>
            <p:ph type="body" sz="quarter" idx="10"/>
          </p:nvPr>
        </p:nvSpPr>
        <p:spPr/>
        <p:txBody>
          <a:bodyPr/>
          <a:lstStyle/>
          <a:p>
            <a:r>
              <a:rPr lang="en-US" b="0" dirty="0"/>
              <a:t>Linear Regression (incl. Polynomial Regression)</a:t>
            </a:r>
          </a:p>
          <a:p>
            <a:r>
              <a:rPr lang="en-US" b="0" dirty="0"/>
              <a:t>Logistic Regression</a:t>
            </a:r>
          </a:p>
          <a:p>
            <a:r>
              <a:rPr lang="en-US" b="0" dirty="0"/>
              <a:t>K-nearest Neighbors</a:t>
            </a:r>
          </a:p>
          <a:p>
            <a:r>
              <a:rPr lang="en-US" b="0" dirty="0"/>
              <a:t>Support Vector Machines</a:t>
            </a:r>
          </a:p>
          <a:p>
            <a:r>
              <a:rPr lang="en-US" b="0" dirty="0"/>
              <a:t>Naïve Bayes (Classifier/Regression)</a:t>
            </a:r>
          </a:p>
          <a:p>
            <a:r>
              <a:rPr lang="en-US" b="0" dirty="0"/>
              <a:t>Decision Trees, Random Forest, </a:t>
            </a:r>
            <a:r>
              <a:rPr lang="en-US" b="0" dirty="0" err="1"/>
              <a:t>XGBoost</a:t>
            </a:r>
            <a:endParaRPr lang="en-US" b="0" dirty="0"/>
          </a:p>
          <a:p>
            <a:r>
              <a:rPr lang="en-US" b="0" dirty="0"/>
              <a:t>Deep Learning (NN, CNN, RNN, …)</a:t>
            </a:r>
          </a:p>
          <a:p>
            <a:endParaRPr lang="en-US" b="0" dirty="0"/>
          </a:p>
          <a:p>
            <a:endParaRPr lang="en-US" b="0" dirty="0"/>
          </a:p>
        </p:txBody>
      </p:sp>
    </p:spTree>
    <p:extLst>
      <p:ext uri="{BB962C8B-B14F-4D97-AF65-F5344CB8AC3E}">
        <p14:creationId xmlns:p14="http://schemas.microsoft.com/office/powerpoint/2010/main" val="400270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5591-E53A-2442-8588-EC1A2DD9EAB0}"/>
              </a:ext>
            </a:extLst>
          </p:cNvPr>
          <p:cNvSpPr>
            <a:spLocks noGrp="1"/>
          </p:cNvSpPr>
          <p:nvPr>
            <p:ph type="title"/>
          </p:nvPr>
        </p:nvSpPr>
        <p:spPr/>
        <p:txBody>
          <a:bodyPr/>
          <a:lstStyle/>
          <a:p>
            <a:r>
              <a:rPr lang="en-US" dirty="0"/>
              <a:t>Do we really need to learn that many algorithms?</a:t>
            </a:r>
          </a:p>
        </p:txBody>
      </p:sp>
      <p:pic>
        <p:nvPicPr>
          <p:cNvPr id="3" name="Picture 2">
            <a:extLst>
              <a:ext uri="{FF2B5EF4-FFF2-40B4-BE49-F238E27FC236}">
                <a16:creationId xmlns:a16="http://schemas.microsoft.com/office/drawing/2014/main" id="{2E782D08-FD2C-E44B-9382-E91F2C03A70B}"/>
              </a:ext>
            </a:extLst>
          </p:cNvPr>
          <p:cNvPicPr>
            <a:picLocks noChangeAspect="1"/>
          </p:cNvPicPr>
          <p:nvPr/>
        </p:nvPicPr>
        <p:blipFill>
          <a:blip r:embed="rId2"/>
          <a:stretch>
            <a:fillRect/>
          </a:stretch>
        </p:blipFill>
        <p:spPr>
          <a:xfrm>
            <a:off x="482726" y="5255471"/>
            <a:ext cx="3478995" cy="838006"/>
          </a:xfrm>
          <a:prstGeom prst="rect">
            <a:avLst/>
          </a:prstGeom>
        </p:spPr>
      </p:pic>
      <p:pic>
        <p:nvPicPr>
          <p:cNvPr id="6" name="Picture 5">
            <a:extLst>
              <a:ext uri="{FF2B5EF4-FFF2-40B4-BE49-F238E27FC236}">
                <a16:creationId xmlns:a16="http://schemas.microsoft.com/office/drawing/2014/main" id="{BAD403BD-C02D-EF4C-8799-FD6DCB544D75}"/>
              </a:ext>
            </a:extLst>
          </p:cNvPr>
          <p:cNvPicPr>
            <a:picLocks noChangeAspect="1"/>
          </p:cNvPicPr>
          <p:nvPr/>
        </p:nvPicPr>
        <p:blipFill>
          <a:blip r:embed="rId3"/>
          <a:stretch>
            <a:fillRect/>
          </a:stretch>
        </p:blipFill>
        <p:spPr>
          <a:xfrm>
            <a:off x="482726" y="1990066"/>
            <a:ext cx="5216304" cy="2203276"/>
          </a:xfrm>
          <a:prstGeom prst="rect">
            <a:avLst/>
          </a:prstGeom>
        </p:spPr>
      </p:pic>
      <p:pic>
        <p:nvPicPr>
          <p:cNvPr id="7" name="Picture 6">
            <a:extLst>
              <a:ext uri="{FF2B5EF4-FFF2-40B4-BE49-F238E27FC236}">
                <a16:creationId xmlns:a16="http://schemas.microsoft.com/office/drawing/2014/main" id="{C20C32B1-A788-E949-87BC-A98464A9F360}"/>
              </a:ext>
            </a:extLst>
          </p:cNvPr>
          <p:cNvPicPr>
            <a:picLocks noChangeAspect="1"/>
          </p:cNvPicPr>
          <p:nvPr/>
        </p:nvPicPr>
        <p:blipFill>
          <a:blip r:embed="rId4"/>
          <a:stretch>
            <a:fillRect/>
          </a:stretch>
        </p:blipFill>
        <p:spPr>
          <a:xfrm>
            <a:off x="6096600" y="1990067"/>
            <a:ext cx="5221003" cy="2186413"/>
          </a:xfrm>
          <a:prstGeom prst="rect">
            <a:avLst/>
          </a:prstGeom>
        </p:spPr>
      </p:pic>
      <p:sp>
        <p:nvSpPr>
          <p:cNvPr id="8" name="TextBox 7">
            <a:extLst>
              <a:ext uri="{FF2B5EF4-FFF2-40B4-BE49-F238E27FC236}">
                <a16:creationId xmlns:a16="http://schemas.microsoft.com/office/drawing/2014/main" id="{F2C55128-620C-EB4A-A0FE-671F1CA70429}"/>
              </a:ext>
            </a:extLst>
          </p:cNvPr>
          <p:cNvSpPr txBox="1"/>
          <p:nvPr/>
        </p:nvSpPr>
        <p:spPr>
          <a:xfrm>
            <a:off x="482726" y="4585940"/>
            <a:ext cx="2089832"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Mean Squared Error</a:t>
            </a:r>
          </a:p>
        </p:txBody>
      </p:sp>
    </p:spTree>
    <p:extLst>
      <p:ext uri="{BB962C8B-B14F-4D97-AF65-F5344CB8AC3E}">
        <p14:creationId xmlns:p14="http://schemas.microsoft.com/office/powerpoint/2010/main" val="202821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E49-AC61-8241-BE6D-AF1D1B740348}"/>
              </a:ext>
            </a:extLst>
          </p:cNvPr>
          <p:cNvSpPr>
            <a:spLocks noGrp="1"/>
          </p:cNvSpPr>
          <p:nvPr>
            <p:ph type="title"/>
          </p:nvPr>
        </p:nvSpPr>
        <p:spPr/>
        <p:txBody>
          <a:bodyPr/>
          <a:lstStyle/>
          <a:p>
            <a:r>
              <a:rPr lang="en-US" dirty="0"/>
              <a:t>LR Decision Boundary</a:t>
            </a:r>
          </a:p>
        </p:txBody>
      </p:sp>
      <p:pic>
        <p:nvPicPr>
          <p:cNvPr id="5" name="Picture 4">
            <a:extLst>
              <a:ext uri="{FF2B5EF4-FFF2-40B4-BE49-F238E27FC236}">
                <a16:creationId xmlns:a16="http://schemas.microsoft.com/office/drawing/2014/main" id="{D284B8A1-6BE4-DA4E-AD35-0BDFEA984CE8}"/>
              </a:ext>
            </a:extLst>
          </p:cNvPr>
          <p:cNvPicPr>
            <a:picLocks noChangeAspect="1"/>
          </p:cNvPicPr>
          <p:nvPr/>
        </p:nvPicPr>
        <p:blipFill>
          <a:blip r:embed="rId2"/>
          <a:stretch>
            <a:fillRect/>
          </a:stretch>
        </p:blipFill>
        <p:spPr>
          <a:xfrm>
            <a:off x="325336" y="2124638"/>
            <a:ext cx="4636671" cy="2983996"/>
          </a:xfrm>
          <a:prstGeom prst="rect">
            <a:avLst/>
          </a:prstGeom>
        </p:spPr>
      </p:pic>
      <p:pic>
        <p:nvPicPr>
          <p:cNvPr id="6" name="Picture 5">
            <a:extLst>
              <a:ext uri="{FF2B5EF4-FFF2-40B4-BE49-F238E27FC236}">
                <a16:creationId xmlns:a16="http://schemas.microsoft.com/office/drawing/2014/main" id="{44FC84BA-2CFB-834D-A3D0-27A10523F003}"/>
              </a:ext>
            </a:extLst>
          </p:cNvPr>
          <p:cNvPicPr>
            <a:picLocks noChangeAspect="1"/>
          </p:cNvPicPr>
          <p:nvPr/>
        </p:nvPicPr>
        <p:blipFill>
          <a:blip r:embed="rId3"/>
          <a:stretch>
            <a:fillRect/>
          </a:stretch>
        </p:blipFill>
        <p:spPr>
          <a:xfrm>
            <a:off x="5617026" y="2124637"/>
            <a:ext cx="4750687" cy="3270573"/>
          </a:xfrm>
          <a:prstGeom prst="rect">
            <a:avLst/>
          </a:prstGeom>
        </p:spPr>
      </p:pic>
    </p:spTree>
    <p:extLst>
      <p:ext uri="{BB962C8B-B14F-4D97-AF65-F5344CB8AC3E}">
        <p14:creationId xmlns:p14="http://schemas.microsoft.com/office/powerpoint/2010/main" val="313444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E49-AC61-8241-BE6D-AF1D1B740348}"/>
              </a:ext>
            </a:extLst>
          </p:cNvPr>
          <p:cNvSpPr>
            <a:spLocks noGrp="1"/>
          </p:cNvSpPr>
          <p:nvPr>
            <p:ph type="title"/>
          </p:nvPr>
        </p:nvSpPr>
        <p:spPr/>
        <p:txBody>
          <a:bodyPr/>
          <a:lstStyle/>
          <a:p>
            <a:r>
              <a:rPr lang="en-US" dirty="0"/>
              <a:t>SVM Predictions</a:t>
            </a:r>
          </a:p>
        </p:txBody>
      </p:sp>
      <p:pic>
        <p:nvPicPr>
          <p:cNvPr id="3" name="Picture 2">
            <a:extLst>
              <a:ext uri="{FF2B5EF4-FFF2-40B4-BE49-F238E27FC236}">
                <a16:creationId xmlns:a16="http://schemas.microsoft.com/office/drawing/2014/main" id="{D1C7C0C5-741E-8E4C-A4F2-A7545C26E4A0}"/>
              </a:ext>
            </a:extLst>
          </p:cNvPr>
          <p:cNvPicPr>
            <a:picLocks noChangeAspect="1"/>
          </p:cNvPicPr>
          <p:nvPr/>
        </p:nvPicPr>
        <p:blipFill>
          <a:blip r:embed="rId2"/>
          <a:stretch>
            <a:fillRect/>
          </a:stretch>
        </p:blipFill>
        <p:spPr>
          <a:xfrm>
            <a:off x="3213896" y="2051994"/>
            <a:ext cx="5434467" cy="3702897"/>
          </a:xfrm>
          <a:prstGeom prst="rect">
            <a:avLst/>
          </a:prstGeom>
        </p:spPr>
      </p:pic>
    </p:spTree>
    <p:extLst>
      <p:ext uri="{BB962C8B-B14F-4D97-AF65-F5344CB8AC3E}">
        <p14:creationId xmlns:p14="http://schemas.microsoft.com/office/powerpoint/2010/main" val="406810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a:t>
            </a:r>
          </a:p>
        </p:txBody>
      </p:sp>
      <p:sp>
        <p:nvSpPr>
          <p:cNvPr id="3" name="Text Placeholder 2"/>
          <p:cNvSpPr>
            <a:spLocks noGrp="1"/>
          </p:cNvSpPr>
          <p:nvPr>
            <p:ph type="body" sz="quarter" idx="10"/>
          </p:nvPr>
        </p:nvSpPr>
        <p:spPr/>
        <p:txBody>
          <a:bodyPr/>
          <a:lstStyle/>
          <a:p>
            <a:r>
              <a:rPr lang="en-US" b="0" dirty="0"/>
              <a:t>Before looking at individual algorithms, let’s have a look at some high-level machine learning concepts. We start with just a few and will add more throughout the training. We will explore the concepts in detail during the exercises.</a:t>
            </a:r>
          </a:p>
        </p:txBody>
      </p:sp>
    </p:spTree>
    <p:extLst>
      <p:ext uri="{BB962C8B-B14F-4D97-AF65-F5344CB8AC3E}">
        <p14:creationId xmlns:p14="http://schemas.microsoft.com/office/powerpoint/2010/main" val="143321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Machine Learning</a:t>
            </a:r>
          </a:p>
        </p:txBody>
      </p:sp>
      <p:grpSp>
        <p:nvGrpSpPr>
          <p:cNvPr id="4" name="Group 3"/>
          <p:cNvGrpSpPr/>
          <p:nvPr/>
        </p:nvGrpSpPr>
        <p:grpSpPr>
          <a:xfrm>
            <a:off x="2219314" y="1990970"/>
            <a:ext cx="6959010" cy="3463585"/>
            <a:chOff x="2159024" y="1292469"/>
            <a:chExt cx="6959011" cy="3463589"/>
          </a:xfrm>
        </p:grpSpPr>
        <p:sp>
          <p:nvSpPr>
            <p:cNvPr id="5" name="Rectangle: Rounded Corners 3"/>
            <p:cNvSpPr/>
            <p:nvPr/>
          </p:nvSpPr>
          <p:spPr>
            <a:xfrm>
              <a:off x="2162907" y="1292469"/>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4"/>
            <p:cNvSpPr/>
            <p:nvPr/>
          </p:nvSpPr>
          <p:spPr>
            <a:xfrm>
              <a:off x="2162907" y="2121874"/>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5"/>
            <p:cNvSpPr/>
            <p:nvPr/>
          </p:nvSpPr>
          <p:spPr>
            <a:xfrm>
              <a:off x="2170747" y="3135923"/>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4944206" y="1661745"/>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4944207" y="3135923"/>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11"/>
            <p:cNvSpPr/>
            <p:nvPr/>
          </p:nvSpPr>
          <p:spPr>
            <a:xfrm>
              <a:off x="2162907" y="4193350"/>
              <a:ext cx="1696915" cy="56270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3"/>
            <p:cNvSpPr/>
            <p:nvPr/>
          </p:nvSpPr>
          <p:spPr>
            <a:xfrm>
              <a:off x="4944206" y="4193349"/>
              <a:ext cx="1696915" cy="56270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30830" y="1389157"/>
              <a:ext cx="140627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Data</a:t>
              </a:r>
            </a:p>
          </p:txBody>
        </p:sp>
        <p:sp>
          <p:nvSpPr>
            <p:cNvPr id="13" name="TextBox 12"/>
            <p:cNvSpPr txBox="1"/>
            <p:nvPr/>
          </p:nvSpPr>
          <p:spPr>
            <a:xfrm>
              <a:off x="2323270" y="4305466"/>
              <a:ext cx="1221398"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Test Labels</a:t>
              </a:r>
            </a:p>
          </p:txBody>
        </p:sp>
        <p:sp>
          <p:nvSpPr>
            <p:cNvPr id="14" name="TextBox 13"/>
            <p:cNvSpPr txBox="1"/>
            <p:nvPr/>
          </p:nvSpPr>
          <p:spPr>
            <a:xfrm>
              <a:off x="2343347" y="3245898"/>
              <a:ext cx="1391834" cy="338476"/>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Data</a:t>
              </a:r>
            </a:p>
          </p:txBody>
        </p:sp>
        <p:sp>
          <p:nvSpPr>
            <p:cNvPr id="15" name="TextBox 14"/>
            <p:cNvSpPr txBox="1"/>
            <p:nvPr/>
          </p:nvSpPr>
          <p:spPr>
            <a:xfrm>
              <a:off x="5222767" y="4332945"/>
              <a:ext cx="1139792"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Evaluation</a:t>
              </a:r>
            </a:p>
          </p:txBody>
        </p:sp>
        <p:sp>
          <p:nvSpPr>
            <p:cNvPr id="16" name="TextBox 15"/>
            <p:cNvSpPr txBox="1"/>
            <p:nvPr/>
          </p:nvSpPr>
          <p:spPr>
            <a:xfrm>
              <a:off x="5219160" y="3274069"/>
              <a:ext cx="1094919" cy="338476"/>
            </a:xfrm>
            <a:prstGeom prst="rect">
              <a:avLst/>
            </a:prstGeom>
            <a:noFill/>
            <a:ln>
              <a:noFill/>
            </a:ln>
          </p:spPr>
          <p:txBody>
            <a:bodyPr wrap="none" rtlCol="0">
              <a:spAutoFit/>
            </a:bodyPr>
            <a:lstStyle/>
            <a:p>
              <a:r>
                <a:rPr lang="en-US" sz="1600" dirty="0">
                  <a:latin typeface="Arial" panose="020B0604020202020204" pitchFamily="34" charset="0"/>
                  <a:cs typeface="Arial" panose="020B0604020202020204" pitchFamily="34" charset="0"/>
                </a:rPr>
                <a:t>Prediction</a:t>
              </a:r>
            </a:p>
          </p:txBody>
        </p:sp>
        <p:sp>
          <p:nvSpPr>
            <p:cNvPr id="17" name="TextBox 16"/>
            <p:cNvSpPr txBox="1"/>
            <p:nvPr/>
          </p:nvSpPr>
          <p:spPr>
            <a:xfrm>
              <a:off x="2159024" y="2240640"/>
              <a:ext cx="1576157" cy="338476"/>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Training Labels</a:t>
              </a:r>
            </a:p>
          </p:txBody>
        </p:sp>
        <p:sp>
          <p:nvSpPr>
            <p:cNvPr id="18" name="TextBox 17"/>
            <p:cNvSpPr txBox="1"/>
            <p:nvPr/>
          </p:nvSpPr>
          <p:spPr>
            <a:xfrm>
              <a:off x="5358337" y="1773861"/>
              <a:ext cx="955742" cy="338476"/>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Model</a:t>
              </a:r>
            </a:p>
          </p:txBody>
        </p:sp>
        <p:cxnSp>
          <p:nvCxnSpPr>
            <p:cNvPr id="19" name="Straight Connector 18"/>
            <p:cNvCxnSpPr/>
            <p:nvPr/>
          </p:nvCxnSpPr>
          <p:spPr>
            <a:xfrm>
              <a:off x="3878754" y="1532937"/>
              <a:ext cx="38686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59822" y="2407585"/>
              <a:ext cx="4057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46684" y="1526927"/>
              <a:ext cx="0" cy="8645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46684" y="1943098"/>
              <a:ext cx="6770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859822" y="4474704"/>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871550" y="3440719"/>
              <a:ext cx="1065216" cy="29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46384" y="2272771"/>
              <a:ext cx="0" cy="8617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80000">
              <a:off x="5735940" y="3698632"/>
              <a:ext cx="27703" cy="4947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02126" y="1779368"/>
              <a:ext cx="1144544"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Training</a:t>
              </a:r>
            </a:p>
          </p:txBody>
        </p:sp>
        <p:sp>
          <p:nvSpPr>
            <p:cNvPr id="28" name="TextBox 27"/>
            <p:cNvSpPr txBox="1"/>
            <p:nvPr/>
          </p:nvSpPr>
          <p:spPr>
            <a:xfrm>
              <a:off x="7202126" y="3695672"/>
              <a:ext cx="1915909" cy="41549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Generalization</a:t>
              </a:r>
            </a:p>
          </p:txBody>
        </p:sp>
      </p:grpSp>
    </p:spTree>
    <p:extLst>
      <p:ext uri="{BB962C8B-B14F-4D97-AF65-F5344CB8AC3E}">
        <p14:creationId xmlns:p14="http://schemas.microsoft.com/office/powerpoint/2010/main" val="272684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ML workflow</a:t>
            </a:r>
          </a:p>
        </p:txBody>
      </p:sp>
      <p:sp>
        <p:nvSpPr>
          <p:cNvPr id="11" name="Rounded Rectangle 10">
            <a:extLst>
              <a:ext uri="{FF2B5EF4-FFF2-40B4-BE49-F238E27FC236}">
                <a16:creationId xmlns:a16="http://schemas.microsoft.com/office/drawing/2014/main" id="{D93C3FB1-9B36-BB4D-A92A-AB39088B21D3}"/>
              </a:ext>
            </a:extLst>
          </p:cNvPr>
          <p:cNvSpPr/>
          <p:nvPr/>
        </p:nvSpPr>
        <p:spPr bwMode="gray">
          <a:xfrm>
            <a:off x="505295" y="1379331"/>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Training / Modeling</a:t>
            </a:r>
          </a:p>
        </p:txBody>
      </p:sp>
      <mc:AlternateContent xmlns:mc="http://schemas.openxmlformats.org/markup-compatibility/2006">
        <mc:Choice xmlns:a14="http://schemas.microsoft.com/office/drawing/2010/main" Requires="a14">
          <p:sp>
            <p:nvSpPr>
              <p:cNvPr id="22" name="Can 21">
                <a:extLst>
                  <a:ext uri="{FF2B5EF4-FFF2-40B4-BE49-F238E27FC236}">
                    <a16:creationId xmlns:a16="http://schemas.microsoft.com/office/drawing/2014/main" id="{A8BE2A42-8153-D548-B18E-B195EB6F1D0B}"/>
                  </a:ext>
                </a:extLst>
              </p:cNvPr>
              <p:cNvSpPr/>
              <p:nvPr/>
            </p:nvSpPr>
            <p:spPr bwMode="gray">
              <a:xfrm>
                <a:off x="1292884" y="1560718"/>
                <a:ext cx="1726800" cy="1059298"/>
              </a:xfrm>
              <a:prstGeom prst="can">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Training Data</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𝑥</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𝑦</m:t>
                          </m:r>
                        </m:e>
                      </m:d>
                    </m:oMath>
                  </m:oMathPara>
                </a14:m>
                <a:endParaRPr lang="en-US" sz="1800" kern="0" dirty="0">
                  <a:ea typeface="Arial Unicode MS" pitchFamily="34" charset="-128"/>
                  <a:cs typeface="Arial Unicode MS" pitchFamily="34" charset="-128"/>
                </a:endParaRPr>
              </a:p>
            </p:txBody>
          </p:sp>
        </mc:Choice>
        <mc:Fallback>
          <p:sp>
            <p:nvSpPr>
              <p:cNvPr id="22" name="Can 21">
                <a:extLst>
                  <a:ext uri="{FF2B5EF4-FFF2-40B4-BE49-F238E27FC236}">
                    <a16:creationId xmlns:a16="http://schemas.microsoft.com/office/drawing/2014/main" id="{A8BE2A42-8153-D548-B18E-B195EB6F1D0B}"/>
                  </a:ext>
                </a:extLst>
              </p:cNvPr>
              <p:cNvSpPr>
                <a:spLocks noRot="1" noChangeAspect="1" noMove="1" noResize="1" noEditPoints="1" noAdjustHandles="1" noChangeArrowheads="1" noChangeShapeType="1" noTextEdit="1"/>
              </p:cNvSpPr>
              <p:nvPr/>
            </p:nvSpPr>
            <p:spPr bwMode="gray">
              <a:xfrm>
                <a:off x="1292884" y="1560718"/>
                <a:ext cx="1726800" cy="1059298"/>
              </a:xfrm>
              <a:prstGeom prst="can">
                <a:avLst/>
              </a:prstGeom>
              <a:blipFill>
                <a:blip r:embed="rId3"/>
                <a:stretch>
                  <a:fillRect/>
                </a:stretch>
              </a:blipFill>
              <a:ln>
                <a:headEnd/>
                <a:tailEnd/>
              </a:ln>
            </p:spPr>
            <p:txBody>
              <a:bodyPr/>
              <a:lstStyle/>
              <a:p>
                <a:r>
                  <a:rPr lang="en-US">
                    <a:noFill/>
                  </a:rPr>
                  <a:t> </a:t>
                </a:r>
              </a:p>
            </p:txBody>
          </p:sp>
        </mc:Fallback>
      </mc:AlternateContent>
      <p:sp>
        <p:nvSpPr>
          <p:cNvPr id="23" name="Hexagon 22">
            <a:extLst>
              <a:ext uri="{FF2B5EF4-FFF2-40B4-BE49-F238E27FC236}">
                <a16:creationId xmlns:a16="http://schemas.microsoft.com/office/drawing/2014/main" id="{8AF46E64-C3CA-5F46-8982-69BC743C7F48}"/>
              </a:ext>
            </a:extLst>
          </p:cNvPr>
          <p:cNvSpPr/>
          <p:nvPr/>
        </p:nvSpPr>
        <p:spPr bwMode="gray">
          <a:xfrm>
            <a:off x="3712582" y="1560718"/>
            <a:ext cx="1806611" cy="1059298"/>
          </a:xfrm>
          <a:prstGeom prst="hexagon">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Learning Algorithm</a:t>
            </a:r>
          </a:p>
        </p:txBody>
      </p:sp>
      <p:sp>
        <p:nvSpPr>
          <p:cNvPr id="36" name="Rounded Rectangle 35">
            <a:extLst>
              <a:ext uri="{FF2B5EF4-FFF2-40B4-BE49-F238E27FC236}">
                <a16:creationId xmlns:a16="http://schemas.microsoft.com/office/drawing/2014/main" id="{E6A8E391-1766-0849-9813-B53B641FEBA4}"/>
              </a:ext>
            </a:extLst>
          </p:cNvPr>
          <p:cNvSpPr/>
          <p:nvPr/>
        </p:nvSpPr>
        <p:spPr bwMode="gray">
          <a:xfrm>
            <a:off x="2271611" y="3069853"/>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Testing / Evaluation</a:t>
            </a:r>
          </a:p>
        </p:txBody>
      </p:sp>
      <mc:AlternateContent xmlns:mc="http://schemas.openxmlformats.org/markup-compatibility/2006">
        <mc:Choice xmlns:a14="http://schemas.microsoft.com/office/drawing/2010/main" Requires="a14">
          <p:sp>
            <p:nvSpPr>
              <p:cNvPr id="37" name="Can 36">
                <a:extLst>
                  <a:ext uri="{FF2B5EF4-FFF2-40B4-BE49-F238E27FC236}">
                    <a16:creationId xmlns:a16="http://schemas.microsoft.com/office/drawing/2014/main" id="{CC86A85B-017E-8B45-9A96-E329501E825F}"/>
                  </a:ext>
                </a:extLst>
              </p:cNvPr>
              <p:cNvSpPr/>
              <p:nvPr/>
            </p:nvSpPr>
            <p:spPr bwMode="gray">
              <a:xfrm>
                <a:off x="3059199" y="3251240"/>
                <a:ext cx="1726800" cy="1059298"/>
              </a:xfrm>
              <a:prstGeom prst="can">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Testing Data</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𝑥</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𝑦</m:t>
                          </m:r>
                        </m:e>
                      </m:d>
                    </m:oMath>
                  </m:oMathPara>
                </a14:m>
                <a:endParaRPr lang="en-US" sz="1800" kern="0" dirty="0">
                  <a:ea typeface="Arial Unicode MS" pitchFamily="34" charset="-128"/>
                  <a:cs typeface="Arial Unicode MS" pitchFamily="34" charset="-128"/>
                </a:endParaRPr>
              </a:p>
            </p:txBody>
          </p:sp>
        </mc:Choice>
        <mc:Fallback>
          <p:sp>
            <p:nvSpPr>
              <p:cNvPr id="37" name="Can 36">
                <a:extLst>
                  <a:ext uri="{FF2B5EF4-FFF2-40B4-BE49-F238E27FC236}">
                    <a16:creationId xmlns:a16="http://schemas.microsoft.com/office/drawing/2014/main" id="{CC86A85B-017E-8B45-9A96-E329501E825F}"/>
                  </a:ext>
                </a:extLst>
              </p:cNvPr>
              <p:cNvSpPr>
                <a:spLocks noRot="1" noChangeAspect="1" noMove="1" noResize="1" noEditPoints="1" noAdjustHandles="1" noChangeArrowheads="1" noChangeShapeType="1" noTextEdit="1"/>
              </p:cNvSpPr>
              <p:nvPr/>
            </p:nvSpPr>
            <p:spPr bwMode="gray">
              <a:xfrm>
                <a:off x="3059199" y="3251240"/>
                <a:ext cx="1726800" cy="1059298"/>
              </a:xfrm>
              <a:prstGeom prst="can">
                <a:avLst/>
              </a:prstGeom>
              <a:blipFill>
                <a:blip r:embed="rId4"/>
                <a:stretch>
                  <a:fillRect/>
                </a:stretch>
              </a:blipFill>
              <a:ln>
                <a:headEnd/>
                <a:tailEnd/>
              </a:ln>
            </p:spPr>
            <p:txBody>
              <a:bodyPr/>
              <a:lstStyle/>
              <a:p>
                <a:r>
                  <a:rPr lang="en-US">
                    <a:noFill/>
                  </a:rPr>
                  <a:t> </a:t>
                </a:r>
              </a:p>
            </p:txBody>
          </p:sp>
        </mc:Fallback>
      </mc:AlternateContent>
      <p:sp>
        <p:nvSpPr>
          <p:cNvPr id="41" name="Rounded Rectangle 40">
            <a:extLst>
              <a:ext uri="{FF2B5EF4-FFF2-40B4-BE49-F238E27FC236}">
                <a16:creationId xmlns:a16="http://schemas.microsoft.com/office/drawing/2014/main" id="{2F5B1202-F8F2-2347-8933-A55A49ABE856}"/>
              </a:ext>
            </a:extLst>
          </p:cNvPr>
          <p:cNvSpPr/>
          <p:nvPr/>
        </p:nvSpPr>
        <p:spPr bwMode="gray">
          <a:xfrm>
            <a:off x="4037926" y="4760376"/>
            <a:ext cx="7651257" cy="1422071"/>
          </a:xfrm>
          <a:prstGeom prst="roundRect">
            <a:avLst>
              <a:gd name="adj" fmla="val 11566"/>
            </a:avLst>
          </a:prstGeom>
          <a:gradFill flip="none" rotWithShape="1">
            <a:gsLst>
              <a:gs pos="0">
                <a:schemeClr val="accent2">
                  <a:lumMod val="67000"/>
                  <a:alpha val="25000"/>
                </a:schemeClr>
              </a:gs>
              <a:gs pos="48000">
                <a:schemeClr val="accent2">
                  <a:lumMod val="97000"/>
                  <a:lumOff val="3000"/>
                  <a:alpha val="25000"/>
                </a:schemeClr>
              </a:gs>
              <a:gs pos="100000">
                <a:schemeClr val="accent2">
                  <a:lumMod val="60000"/>
                  <a:lumOff val="40000"/>
                  <a:alpha val="2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270" lIns="89979" tIns="71983" rIns="89979" bIns="71983" rtlCol="0" anchor="t"/>
          <a:lstStyle/>
          <a:p>
            <a:pPr algn="ctr" defTabSz="914217" fontAlgn="base">
              <a:spcBef>
                <a:spcPct val="50000"/>
              </a:spcBef>
              <a:spcAft>
                <a:spcPct val="0"/>
              </a:spcAft>
              <a:buClr>
                <a:srgbClr val="F0AB00"/>
              </a:buClr>
              <a:buSzPct val="80000"/>
            </a:pPr>
            <a:r>
              <a:rPr lang="en-US" sz="1700" kern="0" dirty="0">
                <a:solidFill>
                  <a:schemeClr val="tx2">
                    <a:lumMod val="25000"/>
                  </a:schemeClr>
                </a:solidFill>
                <a:ea typeface="Arial Unicode MS" pitchFamily="34" charset="-128"/>
                <a:cs typeface="Arial Unicode MS" pitchFamily="34" charset="-128"/>
              </a:rPr>
              <a:t>Deployment</a:t>
            </a:r>
          </a:p>
        </p:txBody>
      </p:sp>
      <p:sp>
        <p:nvSpPr>
          <p:cNvPr id="46" name="Folded Corner 45">
            <a:extLst>
              <a:ext uri="{FF2B5EF4-FFF2-40B4-BE49-F238E27FC236}">
                <a16:creationId xmlns:a16="http://schemas.microsoft.com/office/drawing/2014/main" id="{DBD06A2F-8641-A647-9729-999ACD7DED8F}"/>
              </a:ext>
            </a:extLst>
          </p:cNvPr>
          <p:cNvSpPr/>
          <p:nvPr/>
        </p:nvSpPr>
        <p:spPr bwMode="gray">
          <a:xfrm>
            <a:off x="7978405" y="3251238"/>
            <a:ext cx="1610712" cy="1059299"/>
          </a:xfrm>
          <a:prstGeom prst="foldedCorner">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Accuracy Estimate</a:t>
            </a:r>
          </a:p>
        </p:txBody>
      </p:sp>
      <p:sp>
        <p:nvSpPr>
          <p:cNvPr id="47" name="Rectangle 46">
            <a:extLst>
              <a:ext uri="{FF2B5EF4-FFF2-40B4-BE49-F238E27FC236}">
                <a16:creationId xmlns:a16="http://schemas.microsoft.com/office/drawing/2014/main" id="{44D5F572-6A2F-1642-92AE-6CCABEE5250D}"/>
              </a:ext>
            </a:extLst>
          </p:cNvPr>
          <p:cNvSpPr/>
          <p:nvPr/>
        </p:nvSpPr>
        <p:spPr bwMode="gray">
          <a:xfrm>
            <a:off x="7339905" y="4941761"/>
            <a:ext cx="1610712" cy="1059299"/>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mc:AlternateContent xmlns:mc="http://schemas.openxmlformats.org/markup-compatibility/2006">
        <mc:Choice xmlns:a14="http://schemas.microsoft.com/office/drawing/2010/main" Requires="a14">
          <p:sp>
            <p:nvSpPr>
              <p:cNvPr id="49" name="Document 48">
                <a:extLst>
                  <a:ext uri="{FF2B5EF4-FFF2-40B4-BE49-F238E27FC236}">
                    <a16:creationId xmlns:a16="http://schemas.microsoft.com/office/drawing/2014/main" id="{7D2C00D2-C5D1-ED4A-A382-C98BACEADECB}"/>
                  </a:ext>
                </a:extLst>
              </p:cNvPr>
              <p:cNvSpPr/>
              <p:nvPr/>
            </p:nvSpPr>
            <p:spPr bwMode="gray">
              <a:xfrm>
                <a:off x="4906105" y="4941762"/>
                <a:ext cx="1526105" cy="1059298"/>
              </a:xfrm>
              <a:prstGeom prst="flowChartDocumen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New Input</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𝑥</m:t>
                      </m:r>
                    </m:oMath>
                  </m:oMathPara>
                </a14:m>
                <a:endParaRPr lang="en-US" sz="1800" kern="0" dirty="0">
                  <a:ea typeface="Arial Unicode MS" pitchFamily="34" charset="-128"/>
                  <a:cs typeface="Arial Unicode MS" pitchFamily="34" charset="-128"/>
                </a:endParaRPr>
              </a:p>
            </p:txBody>
          </p:sp>
        </mc:Choice>
        <mc:Fallback>
          <p:sp>
            <p:nvSpPr>
              <p:cNvPr id="49" name="Document 48">
                <a:extLst>
                  <a:ext uri="{FF2B5EF4-FFF2-40B4-BE49-F238E27FC236}">
                    <a16:creationId xmlns:a16="http://schemas.microsoft.com/office/drawing/2014/main" id="{7D2C00D2-C5D1-ED4A-A382-C98BACEADECB}"/>
                  </a:ext>
                </a:extLst>
              </p:cNvPr>
              <p:cNvSpPr>
                <a:spLocks noRot="1" noChangeAspect="1" noMove="1" noResize="1" noEditPoints="1" noAdjustHandles="1" noChangeArrowheads="1" noChangeShapeType="1" noTextEdit="1"/>
              </p:cNvSpPr>
              <p:nvPr/>
            </p:nvSpPr>
            <p:spPr bwMode="gray">
              <a:xfrm>
                <a:off x="4906105" y="4941762"/>
                <a:ext cx="1526105" cy="1059298"/>
              </a:xfrm>
              <a:prstGeom prst="flowChartDocument">
                <a:avLst/>
              </a:prstGeom>
              <a:blipFill>
                <a:blip r:embed="rId5"/>
                <a:stretch>
                  <a:fillRect/>
                </a:stretch>
              </a:blipFill>
              <a:ln>
                <a:headEnd/>
                <a:tailEnd/>
              </a:ln>
            </p:spPr>
            <p:txBody>
              <a:bodyPr/>
              <a:lstStyle/>
              <a:p>
                <a:r>
                  <a:rPr lang="en-US">
                    <a:noFill/>
                  </a:rPr>
                  <a:t> </a:t>
                </a:r>
              </a:p>
            </p:txBody>
          </p:sp>
        </mc:Fallback>
      </mc:AlternateContent>
      <p:sp>
        <p:nvSpPr>
          <p:cNvPr id="50" name="Right Arrow 49">
            <a:extLst>
              <a:ext uri="{FF2B5EF4-FFF2-40B4-BE49-F238E27FC236}">
                <a16:creationId xmlns:a16="http://schemas.microsoft.com/office/drawing/2014/main" id="{F6D1F61D-26A0-C64E-ADB5-25CE2856FF4E}"/>
              </a:ext>
            </a:extLst>
          </p:cNvPr>
          <p:cNvSpPr/>
          <p:nvPr/>
        </p:nvSpPr>
        <p:spPr bwMode="gray">
          <a:xfrm>
            <a:off x="3019686" y="1988790"/>
            <a:ext cx="69289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1" name="Right Arrow 50">
            <a:extLst>
              <a:ext uri="{FF2B5EF4-FFF2-40B4-BE49-F238E27FC236}">
                <a16:creationId xmlns:a16="http://schemas.microsoft.com/office/drawing/2014/main" id="{8D90FD66-D7E0-4B45-B9F7-BD83C10E1529}"/>
              </a:ext>
            </a:extLst>
          </p:cNvPr>
          <p:cNvSpPr/>
          <p:nvPr/>
        </p:nvSpPr>
        <p:spPr bwMode="gray">
          <a:xfrm>
            <a:off x="5519193" y="1988789"/>
            <a:ext cx="69289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2" name="Right Arrow 51">
            <a:extLst>
              <a:ext uri="{FF2B5EF4-FFF2-40B4-BE49-F238E27FC236}">
                <a16:creationId xmlns:a16="http://schemas.microsoft.com/office/drawing/2014/main" id="{18835D5B-4878-C745-969C-C7BBC4CA5399}"/>
              </a:ext>
            </a:extLst>
          </p:cNvPr>
          <p:cNvSpPr/>
          <p:nvPr/>
        </p:nvSpPr>
        <p:spPr bwMode="gray">
          <a:xfrm>
            <a:off x="4800331" y="3679311"/>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3" name="Right Arrow 52">
            <a:extLst>
              <a:ext uri="{FF2B5EF4-FFF2-40B4-BE49-F238E27FC236}">
                <a16:creationId xmlns:a16="http://schemas.microsoft.com/office/drawing/2014/main" id="{D4FD385A-9488-8A4E-B06F-9264A2FB1322}"/>
              </a:ext>
            </a:extLst>
          </p:cNvPr>
          <p:cNvSpPr/>
          <p:nvPr/>
        </p:nvSpPr>
        <p:spPr bwMode="gray">
          <a:xfrm>
            <a:off x="7187559" y="3679311"/>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4" name="Right Arrow 53">
            <a:extLst>
              <a:ext uri="{FF2B5EF4-FFF2-40B4-BE49-F238E27FC236}">
                <a16:creationId xmlns:a16="http://schemas.microsoft.com/office/drawing/2014/main" id="{8BBF3C7A-5448-A943-AF05-E825993D5858}"/>
              </a:ext>
            </a:extLst>
          </p:cNvPr>
          <p:cNvSpPr/>
          <p:nvPr/>
        </p:nvSpPr>
        <p:spPr bwMode="gray">
          <a:xfrm>
            <a:off x="6466856" y="5369834"/>
            <a:ext cx="838405"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5" name="Right Arrow 54">
            <a:extLst>
              <a:ext uri="{FF2B5EF4-FFF2-40B4-BE49-F238E27FC236}">
                <a16:creationId xmlns:a16="http://schemas.microsoft.com/office/drawing/2014/main" id="{A5E04D5D-6D68-CC46-88BB-3F549AF5716F}"/>
              </a:ext>
            </a:extLst>
          </p:cNvPr>
          <p:cNvSpPr/>
          <p:nvPr/>
        </p:nvSpPr>
        <p:spPr bwMode="gray">
          <a:xfrm>
            <a:off x="8972223" y="5369834"/>
            <a:ext cx="762187" cy="20315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6" name="Right Arrow 55">
            <a:extLst>
              <a:ext uri="{FF2B5EF4-FFF2-40B4-BE49-F238E27FC236}">
                <a16:creationId xmlns:a16="http://schemas.microsoft.com/office/drawing/2014/main" id="{3FCE1A2E-217E-4F4D-BE98-84FEAD718F0B}"/>
              </a:ext>
            </a:extLst>
          </p:cNvPr>
          <p:cNvSpPr/>
          <p:nvPr/>
        </p:nvSpPr>
        <p:spPr bwMode="gray">
          <a:xfrm rot="7761017">
            <a:off x="6598243" y="2816664"/>
            <a:ext cx="838405" cy="203151"/>
          </a:xfrm>
          <a:prstGeom prst="rightArrow">
            <a:avLst/>
          </a:prstGeom>
          <a:ln>
            <a:headEnd/>
            <a:tailEnd/>
          </a:ln>
        </p:spPr>
        <p:style>
          <a:lnRef idx="1">
            <a:schemeClr val="dk1"/>
          </a:lnRef>
          <a:fillRef idx="3">
            <a:schemeClr val="dk1"/>
          </a:fillRef>
          <a:effectRef idx="2">
            <a:schemeClr val="dk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89319699-370E-7743-984F-2090175CCDBF}"/>
              </a:ext>
            </a:extLst>
          </p:cNvPr>
          <p:cNvSpPr/>
          <p:nvPr/>
        </p:nvSpPr>
        <p:spPr bwMode="gray">
          <a:xfrm>
            <a:off x="6212090" y="1560716"/>
            <a:ext cx="1610712" cy="10592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p:sp>
        <p:nvSpPr>
          <p:cNvPr id="57" name="Right Arrow 56">
            <a:extLst>
              <a:ext uri="{FF2B5EF4-FFF2-40B4-BE49-F238E27FC236}">
                <a16:creationId xmlns:a16="http://schemas.microsoft.com/office/drawing/2014/main" id="{C138ED92-635D-524A-8C51-B35D36622FD9}"/>
              </a:ext>
            </a:extLst>
          </p:cNvPr>
          <p:cNvSpPr/>
          <p:nvPr/>
        </p:nvSpPr>
        <p:spPr bwMode="gray">
          <a:xfrm rot="3096408">
            <a:off x="6629621" y="4524574"/>
            <a:ext cx="838405" cy="203151"/>
          </a:xfrm>
          <a:prstGeom prst="rightArrow">
            <a:avLst/>
          </a:prstGeom>
          <a:ln>
            <a:headEnd/>
            <a:tailEnd/>
          </a:ln>
        </p:spPr>
        <p:style>
          <a:lnRef idx="1">
            <a:schemeClr val="dk1"/>
          </a:lnRef>
          <a:fillRef idx="3">
            <a:schemeClr val="dk1"/>
          </a:fillRef>
          <a:effectRef idx="2">
            <a:schemeClr val="dk1"/>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5" name="Rectangle 44">
            <a:extLst>
              <a:ext uri="{FF2B5EF4-FFF2-40B4-BE49-F238E27FC236}">
                <a16:creationId xmlns:a16="http://schemas.microsoft.com/office/drawing/2014/main" id="{7F89E897-9309-1242-89DB-0F9C9D270DD4}"/>
              </a:ext>
            </a:extLst>
          </p:cNvPr>
          <p:cNvSpPr/>
          <p:nvPr/>
        </p:nvSpPr>
        <p:spPr bwMode="gray">
          <a:xfrm>
            <a:off x="5576847" y="3251237"/>
            <a:ext cx="1610712" cy="1059299"/>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Model</a:t>
            </a:r>
          </a:p>
        </p:txBody>
      </p:sp>
      <mc:AlternateContent xmlns:mc="http://schemas.openxmlformats.org/markup-compatibility/2006">
        <mc:Choice xmlns:a14="http://schemas.microsoft.com/office/drawing/2010/main" Requires="a14">
          <p:sp>
            <p:nvSpPr>
              <p:cNvPr id="59" name="Document 58">
                <a:extLst>
                  <a:ext uri="{FF2B5EF4-FFF2-40B4-BE49-F238E27FC236}">
                    <a16:creationId xmlns:a16="http://schemas.microsoft.com/office/drawing/2014/main" id="{6C2EE880-0933-E94C-B461-61B03ADCA995}"/>
                  </a:ext>
                </a:extLst>
              </p:cNvPr>
              <p:cNvSpPr/>
              <p:nvPr/>
            </p:nvSpPr>
            <p:spPr bwMode="gray">
              <a:xfrm>
                <a:off x="9787022" y="4941762"/>
                <a:ext cx="1526105" cy="1059298"/>
              </a:xfrm>
              <a:prstGeom prst="flowChartDocumen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Prediction</a:t>
                </a:r>
              </a:p>
              <a:p>
                <a:pPr algn="ctr" defTabSz="914217" fontAlgn="base">
                  <a:spcBef>
                    <a:spcPct val="500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𝑦</m:t>
                      </m:r>
                    </m:oMath>
                  </m:oMathPara>
                </a14:m>
                <a:endParaRPr lang="en-US" sz="1800" kern="0" dirty="0">
                  <a:ea typeface="Arial Unicode MS" pitchFamily="34" charset="-128"/>
                  <a:cs typeface="Arial Unicode MS" pitchFamily="34" charset="-128"/>
                </a:endParaRPr>
              </a:p>
            </p:txBody>
          </p:sp>
        </mc:Choice>
        <mc:Fallback>
          <p:sp>
            <p:nvSpPr>
              <p:cNvPr id="59" name="Document 58">
                <a:extLst>
                  <a:ext uri="{FF2B5EF4-FFF2-40B4-BE49-F238E27FC236}">
                    <a16:creationId xmlns:a16="http://schemas.microsoft.com/office/drawing/2014/main" id="{6C2EE880-0933-E94C-B461-61B03ADCA995}"/>
                  </a:ext>
                </a:extLst>
              </p:cNvPr>
              <p:cNvSpPr>
                <a:spLocks noRot="1" noChangeAspect="1" noMove="1" noResize="1" noEditPoints="1" noAdjustHandles="1" noChangeArrowheads="1" noChangeShapeType="1" noTextEdit="1"/>
              </p:cNvSpPr>
              <p:nvPr/>
            </p:nvSpPr>
            <p:spPr bwMode="gray">
              <a:xfrm>
                <a:off x="9787022" y="4941762"/>
                <a:ext cx="1526105" cy="1059298"/>
              </a:xfrm>
              <a:prstGeom prst="flowChartDocument">
                <a:avLst/>
              </a:prstGeom>
              <a:blipFill>
                <a:blip r:embed="rId6"/>
                <a:stretch>
                  <a:fillRect/>
                </a:stretch>
              </a:blipFill>
              <a:ln>
                <a:headEnd/>
                <a:tailEnd/>
              </a:ln>
            </p:spPr>
            <p:txBody>
              <a:bodyPr/>
              <a:lstStyle/>
              <a:p>
                <a:r>
                  <a:rPr lang="en-US">
                    <a:noFill/>
                  </a:rPr>
                  <a:t> </a:t>
                </a:r>
              </a:p>
            </p:txBody>
          </p:sp>
        </mc:Fallback>
      </mc:AlternateContent>
    </p:spTree>
    <p:extLst>
      <p:ext uri="{BB962C8B-B14F-4D97-AF65-F5344CB8AC3E}">
        <p14:creationId xmlns:p14="http://schemas.microsoft.com/office/powerpoint/2010/main" val="260208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Concepts: Generalization (Supervised Learning)</a:t>
            </a:r>
          </a:p>
        </p:txBody>
      </p:sp>
      <p:sp>
        <p:nvSpPr>
          <p:cNvPr id="3" name="Text Placeholder 2"/>
          <p:cNvSpPr>
            <a:spLocks noGrp="1"/>
          </p:cNvSpPr>
          <p:nvPr>
            <p:ph type="body" sz="quarter" idx="10"/>
          </p:nvPr>
        </p:nvSpPr>
        <p:spPr/>
        <p:txBody>
          <a:bodyPr/>
          <a:lstStyle/>
          <a:p>
            <a:r>
              <a:rPr lang="en-US" b="0" dirty="0"/>
              <a:t>Learning requires </a:t>
            </a:r>
            <a:r>
              <a:rPr lang="en-US" dirty="0"/>
              <a:t>Generalization</a:t>
            </a:r>
          </a:p>
          <a:p>
            <a:r>
              <a:rPr lang="en-US" b="0" dirty="0"/>
              <a:t>A system is trained on (labeled) training data, and evaluated on (labeled) test data.</a:t>
            </a:r>
          </a:p>
          <a:p>
            <a:r>
              <a:rPr lang="en-US" b="0" dirty="0"/>
              <a:t>If a system does not perform well on the training data, then the algorithm has a </a:t>
            </a:r>
            <a:r>
              <a:rPr lang="en-US" b="1" dirty="0"/>
              <a:t>high bias </a:t>
            </a:r>
            <a:r>
              <a:rPr lang="en-US" b="0" dirty="0"/>
              <a:t>and is </a:t>
            </a:r>
            <a:r>
              <a:rPr lang="en-US" b="1" dirty="0" err="1"/>
              <a:t>underfitting</a:t>
            </a:r>
            <a:r>
              <a:rPr lang="en-US" b="0" dirty="0"/>
              <a:t> the data. A system that performs well on the training data, but not on the test data failed to </a:t>
            </a:r>
            <a:r>
              <a:rPr lang="en-US" dirty="0"/>
              <a:t>generalize</a:t>
            </a:r>
            <a:r>
              <a:rPr lang="en-US" b="0" dirty="0"/>
              <a:t> what it learned. Such an algorithm has a </a:t>
            </a:r>
            <a:r>
              <a:rPr lang="en-US" b="1" dirty="0"/>
              <a:t>high variance </a:t>
            </a:r>
            <a:r>
              <a:rPr lang="en-US" b="0" dirty="0"/>
              <a:t>and is </a:t>
            </a:r>
            <a:r>
              <a:rPr lang="en-US" b="1" dirty="0"/>
              <a:t>overfitting</a:t>
            </a:r>
            <a:r>
              <a:rPr lang="en-US" b="0" dirty="0"/>
              <a:t> the data.</a:t>
            </a:r>
          </a:p>
          <a:p>
            <a:r>
              <a:rPr lang="en-US" b="0" dirty="0"/>
              <a:t>There is generally a tradeoff between bias and variance, but that does not mean that you should try to minimize both bias and variance.</a:t>
            </a:r>
          </a:p>
          <a:p>
            <a:r>
              <a:rPr lang="en-US" b="0" dirty="0"/>
              <a:t>Overfitting may be reduced by choosing an algorithm that has a lower variance, by increasing the training set, or by </a:t>
            </a:r>
            <a:r>
              <a:rPr lang="en-US" dirty="0"/>
              <a:t>regularization</a:t>
            </a:r>
            <a:r>
              <a:rPr lang="en-US" b="0" dirty="0"/>
              <a:t>. The latter will be discussed when we explore specific ML algorithms.  </a:t>
            </a:r>
          </a:p>
          <a:p>
            <a:endParaRPr lang="en-US" dirty="0"/>
          </a:p>
          <a:p>
            <a:endParaRPr lang="en-US" dirty="0"/>
          </a:p>
          <a:p>
            <a:endParaRPr lang="en-US" dirty="0"/>
          </a:p>
        </p:txBody>
      </p:sp>
    </p:spTree>
    <p:extLst>
      <p:ext uri="{BB962C8B-B14F-4D97-AF65-F5344CB8AC3E}">
        <p14:creationId xmlns:p14="http://schemas.microsoft.com/office/powerpoint/2010/main" val="378980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7E0C-406C-D546-8172-BC35D09CA16A}"/>
              </a:ext>
            </a:extLst>
          </p:cNvPr>
          <p:cNvSpPr>
            <a:spLocks noGrp="1"/>
          </p:cNvSpPr>
          <p:nvPr>
            <p:ph type="title"/>
          </p:nvPr>
        </p:nvSpPr>
        <p:spPr/>
        <p:txBody>
          <a:bodyPr/>
          <a:lstStyle/>
          <a:p>
            <a:r>
              <a:rPr lang="en-US" dirty="0"/>
              <a:t>Bias and Variance</a:t>
            </a:r>
          </a:p>
        </p:txBody>
      </p:sp>
      <p:sp>
        <p:nvSpPr>
          <p:cNvPr id="5" name="Text Placeholder 2">
            <a:extLst>
              <a:ext uri="{FF2B5EF4-FFF2-40B4-BE49-F238E27FC236}">
                <a16:creationId xmlns:a16="http://schemas.microsoft.com/office/drawing/2014/main" id="{752C349D-53EC-894A-ADFE-0510154F0E14}"/>
              </a:ext>
            </a:extLst>
          </p:cNvPr>
          <p:cNvSpPr txBox="1">
            <a:spLocks/>
          </p:cNvSpPr>
          <p:nvPr/>
        </p:nvSpPr>
        <p:spPr bwMode="black">
          <a:xfrm>
            <a:off x="325337" y="6255825"/>
            <a:ext cx="8647323" cy="452411"/>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t>Source: http://scott.fortmann-roe.com/docs/BiasVariance.html</a:t>
            </a:r>
          </a:p>
          <a:p>
            <a:endParaRPr lang="en-US" dirty="0"/>
          </a:p>
        </p:txBody>
      </p:sp>
      <p:pic>
        <p:nvPicPr>
          <p:cNvPr id="6" name="Picture 5">
            <a:extLst>
              <a:ext uri="{FF2B5EF4-FFF2-40B4-BE49-F238E27FC236}">
                <a16:creationId xmlns:a16="http://schemas.microsoft.com/office/drawing/2014/main" id="{81FF4BF8-BC3B-A64D-8CBB-4146426CA42D}"/>
              </a:ext>
            </a:extLst>
          </p:cNvPr>
          <p:cNvPicPr>
            <a:picLocks noChangeAspect="1"/>
          </p:cNvPicPr>
          <p:nvPr/>
        </p:nvPicPr>
        <p:blipFill>
          <a:blip r:embed="rId2"/>
          <a:stretch>
            <a:fillRect/>
          </a:stretch>
        </p:blipFill>
        <p:spPr>
          <a:xfrm>
            <a:off x="325337" y="2154587"/>
            <a:ext cx="4530979" cy="2938570"/>
          </a:xfrm>
          <a:prstGeom prst="rect">
            <a:avLst/>
          </a:prstGeom>
        </p:spPr>
      </p:pic>
      <p:pic>
        <p:nvPicPr>
          <p:cNvPr id="7" name="Picture 6">
            <a:extLst>
              <a:ext uri="{FF2B5EF4-FFF2-40B4-BE49-F238E27FC236}">
                <a16:creationId xmlns:a16="http://schemas.microsoft.com/office/drawing/2014/main" id="{48BBDFA9-6076-C342-80EC-EB8D48D4E1ED}"/>
              </a:ext>
            </a:extLst>
          </p:cNvPr>
          <p:cNvPicPr>
            <a:picLocks noChangeAspect="1"/>
          </p:cNvPicPr>
          <p:nvPr/>
        </p:nvPicPr>
        <p:blipFill>
          <a:blip r:embed="rId3"/>
          <a:stretch>
            <a:fillRect/>
          </a:stretch>
        </p:blipFill>
        <p:spPr>
          <a:xfrm>
            <a:off x="5695037" y="3763315"/>
            <a:ext cx="2627036" cy="651821"/>
          </a:xfrm>
          <a:prstGeom prst="rect">
            <a:avLst/>
          </a:prstGeom>
        </p:spPr>
      </p:pic>
      <p:sp>
        <p:nvSpPr>
          <p:cNvPr id="8" name="TextBox 7">
            <a:extLst>
              <a:ext uri="{FF2B5EF4-FFF2-40B4-BE49-F238E27FC236}">
                <a16:creationId xmlns:a16="http://schemas.microsoft.com/office/drawing/2014/main" id="{CC360A2F-2095-FF4F-9FFF-48C627BF4AEA}"/>
              </a:ext>
            </a:extLst>
          </p:cNvPr>
          <p:cNvSpPr txBox="1"/>
          <p:nvPr/>
        </p:nvSpPr>
        <p:spPr>
          <a:xfrm>
            <a:off x="5695037" y="2167156"/>
            <a:ext cx="589905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a:t>“The sweet spot for any model is the level of complexity</a:t>
            </a:r>
          </a:p>
          <a:p>
            <a:pPr fontAlgn="base">
              <a:spcBef>
                <a:spcPct val="50000"/>
              </a:spcBef>
              <a:spcAft>
                <a:spcPct val="0"/>
              </a:spcAft>
              <a:buClr>
                <a:srgbClr val="F0AB00"/>
              </a:buClr>
              <a:buSzPct val="80000"/>
            </a:pPr>
            <a:r>
              <a:rPr lang="en-US" sz="1800" dirty="0"/>
              <a:t>at which the increase in bias is equivalent to the reduction</a:t>
            </a:r>
          </a:p>
          <a:p>
            <a:pPr fontAlgn="base">
              <a:spcBef>
                <a:spcPct val="50000"/>
              </a:spcBef>
              <a:spcAft>
                <a:spcPct val="0"/>
              </a:spcAft>
              <a:buClr>
                <a:srgbClr val="F0AB00"/>
              </a:buClr>
              <a:buSzPct val="80000"/>
            </a:pPr>
            <a:r>
              <a:rPr lang="en-US" sz="1800" dirty="0"/>
              <a:t>in variance.”</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28232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369332"/>
          </a:xfrm>
        </p:spPr>
        <p:txBody>
          <a:bodyPr/>
          <a:lstStyle/>
          <a:p>
            <a:r>
              <a:rPr lang="en-US" dirty="0"/>
              <a:t>Scalable Machine Learning II</a:t>
            </a:r>
          </a:p>
        </p:txBody>
      </p:sp>
      <p:sp>
        <p:nvSpPr>
          <p:cNvPr id="5" name="Text Placeholder 4"/>
          <p:cNvSpPr>
            <a:spLocks noGrp="1"/>
          </p:cNvSpPr>
          <p:nvPr>
            <p:ph type="body" sz="quarter" idx="10"/>
          </p:nvPr>
        </p:nvSpPr>
        <p:spPr/>
        <p:txBody>
          <a:bodyPr/>
          <a:lstStyle/>
          <a:p>
            <a:r>
              <a:rPr lang="en-US" sz="1800" dirty="0"/>
              <a:t>Scalable Machine Learning and Introduction to Neural Networks</a:t>
            </a:r>
          </a:p>
          <a:p>
            <a:r>
              <a:rPr lang="en-US" sz="1800" dirty="0"/>
              <a:t>Many recent improvements in ML are attributed to the availability of large datasets and powerful distributed compute environments. Course participants will learn how to combine corporate data (stored in HANA) with large, public datasets (stored in Hadoop), and how to utilize the parallel machine learning algorithms that are available in Apache Spark ML and TensorFlow to train machine learning models in a Kubernetes-based compute cluster. The trained models can be applied from virtually any application either by submitting a job to a Spark cluster or via </a:t>
            </a:r>
            <a:r>
              <a:rPr lang="en-US" sz="1800" dirty="0" err="1"/>
              <a:t>TensorFlow’s</a:t>
            </a:r>
            <a:r>
              <a:rPr lang="en-US" sz="1800" dirty="0"/>
              <a:t> high-performance serving system.</a:t>
            </a:r>
          </a:p>
          <a:p>
            <a:r>
              <a:rPr lang="en-US" sz="1800" dirty="0"/>
              <a:t>Introduction to TensorFlow</a:t>
            </a:r>
          </a:p>
          <a:p>
            <a:r>
              <a:rPr lang="en-US" sz="1800" dirty="0"/>
              <a:t>Learn how to use TensorFlow to build simple classifiers (hands-on exercises). We will also cover (without exercises) how to use convolutional and recurrent neural networks to solve problems such as image recognition, text understanding, and time series forecasting. In addition to training machine learning models from scratch, we will describe so-called transfer learning which allows us to utilize complex pre-trained models as a starting point for training models in a much shorter period of time.</a:t>
            </a:r>
          </a:p>
        </p:txBody>
      </p:sp>
    </p:spTree>
    <p:extLst>
      <p:ext uri="{BB962C8B-B14F-4D97-AF65-F5344CB8AC3E}">
        <p14:creationId xmlns:p14="http://schemas.microsoft.com/office/powerpoint/2010/main" val="242242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p:pic>
        <p:nvPicPr>
          <p:cNvPr id="4" name="Picture 3"/>
          <p:cNvPicPr>
            <a:picLocks noChangeAspect="1"/>
          </p:cNvPicPr>
          <p:nvPr/>
        </p:nvPicPr>
        <p:blipFill>
          <a:blip r:embed="rId2"/>
          <a:stretch>
            <a:fillRect/>
          </a:stretch>
        </p:blipFill>
        <p:spPr>
          <a:xfrm>
            <a:off x="4838602" y="1441870"/>
            <a:ext cx="7027928" cy="4953299"/>
          </a:xfrm>
          <a:prstGeom prst="rect">
            <a:avLst/>
          </a:prstGeom>
        </p:spPr>
      </p:pic>
      <p:pic>
        <p:nvPicPr>
          <p:cNvPr id="5" name="Picture 4"/>
          <p:cNvPicPr>
            <a:picLocks noChangeAspect="1"/>
          </p:cNvPicPr>
          <p:nvPr/>
        </p:nvPicPr>
        <p:blipFill>
          <a:blip r:embed="rId3"/>
          <a:stretch>
            <a:fillRect/>
          </a:stretch>
        </p:blipFill>
        <p:spPr>
          <a:xfrm>
            <a:off x="700574" y="1441870"/>
            <a:ext cx="3181992" cy="4833715"/>
          </a:xfrm>
          <a:prstGeom prst="rect">
            <a:avLst/>
          </a:prstGeom>
        </p:spPr>
      </p:pic>
    </p:spTree>
    <p:extLst>
      <p:ext uri="{BB962C8B-B14F-4D97-AF65-F5344CB8AC3E}">
        <p14:creationId xmlns:p14="http://schemas.microsoft.com/office/powerpoint/2010/main" val="144232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3A03-4EF6-964B-B137-0C4FEB56C6FA}"/>
              </a:ext>
            </a:extLst>
          </p:cNvPr>
          <p:cNvSpPr>
            <a:spLocks noGrp="1"/>
          </p:cNvSpPr>
          <p:nvPr>
            <p:ph type="title"/>
          </p:nvPr>
        </p:nvSpPr>
        <p:spPr/>
        <p:txBody>
          <a:bodyPr/>
          <a:lstStyle/>
          <a:p>
            <a:r>
              <a:rPr lang="en-US" dirty="0"/>
              <a:t>Bias and Variance</a:t>
            </a:r>
          </a:p>
        </p:txBody>
      </p:sp>
      <p:sp>
        <p:nvSpPr>
          <p:cNvPr id="3" name="Text Placeholder 2">
            <a:extLst>
              <a:ext uri="{FF2B5EF4-FFF2-40B4-BE49-F238E27FC236}">
                <a16:creationId xmlns:a16="http://schemas.microsoft.com/office/drawing/2014/main" id="{CAE6F355-522A-484C-A4BC-FB73CE19323B}"/>
              </a:ext>
            </a:extLst>
          </p:cNvPr>
          <p:cNvSpPr>
            <a:spLocks noGrp="1"/>
          </p:cNvSpPr>
          <p:nvPr>
            <p:ph type="body" sz="quarter" idx="10"/>
          </p:nvPr>
        </p:nvSpPr>
        <p:spPr>
          <a:xfrm>
            <a:off x="325337" y="6255825"/>
            <a:ext cx="8647323" cy="452411"/>
          </a:xfrm>
        </p:spPr>
        <p:txBody>
          <a:bodyPr/>
          <a:lstStyle/>
          <a:p>
            <a:r>
              <a:rPr lang="en-US" sz="1200" dirty="0"/>
              <a:t>Source: http://</a:t>
            </a:r>
            <a:r>
              <a:rPr lang="en-US" sz="1200" dirty="0" err="1"/>
              <a:t>scott.fortmann-roe.com</a:t>
            </a:r>
            <a:r>
              <a:rPr lang="en-US" sz="1200" dirty="0"/>
              <a:t>/docs/</a:t>
            </a:r>
            <a:r>
              <a:rPr lang="en-US" sz="1200" dirty="0" err="1"/>
              <a:t>BiasVariance.html</a:t>
            </a:r>
            <a:endParaRPr lang="en-US" sz="1200" dirty="0"/>
          </a:p>
          <a:p>
            <a:endParaRPr lang="en-US" dirty="0"/>
          </a:p>
        </p:txBody>
      </p:sp>
      <p:pic>
        <p:nvPicPr>
          <p:cNvPr id="4" name="Picture 3">
            <a:extLst>
              <a:ext uri="{FF2B5EF4-FFF2-40B4-BE49-F238E27FC236}">
                <a16:creationId xmlns:a16="http://schemas.microsoft.com/office/drawing/2014/main" id="{F4AE0A4F-96D5-A24D-A030-D385BB3FE354}"/>
              </a:ext>
            </a:extLst>
          </p:cNvPr>
          <p:cNvPicPr>
            <a:picLocks noChangeAspect="1"/>
          </p:cNvPicPr>
          <p:nvPr/>
        </p:nvPicPr>
        <p:blipFill>
          <a:blip r:embed="rId2"/>
          <a:stretch>
            <a:fillRect/>
          </a:stretch>
        </p:blipFill>
        <p:spPr>
          <a:xfrm>
            <a:off x="3211191" y="1339961"/>
            <a:ext cx="5452531" cy="4915864"/>
          </a:xfrm>
          <a:prstGeom prst="rect">
            <a:avLst/>
          </a:prstGeom>
        </p:spPr>
      </p:pic>
    </p:spTree>
    <p:extLst>
      <p:ext uri="{BB962C8B-B14F-4D97-AF65-F5344CB8AC3E}">
        <p14:creationId xmlns:p14="http://schemas.microsoft.com/office/powerpoint/2010/main" val="82321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8DB277-F886-E741-9837-22A020C44584}"/>
              </a:ext>
            </a:extLst>
          </p:cNvPr>
          <p:cNvSpPr>
            <a:spLocks noGrp="1"/>
          </p:cNvSpPr>
          <p:nvPr>
            <p:ph type="title"/>
          </p:nvPr>
        </p:nvSpPr>
        <p:spPr/>
        <p:txBody>
          <a:bodyPr/>
          <a:lstStyle/>
          <a:p>
            <a:r>
              <a:rPr lang="en-US" dirty="0"/>
              <a:t>Overfitting</a:t>
            </a:r>
          </a:p>
        </p:txBody>
      </p:sp>
      <p:pic>
        <p:nvPicPr>
          <p:cNvPr id="5" name="Picture 4">
            <a:extLst>
              <a:ext uri="{FF2B5EF4-FFF2-40B4-BE49-F238E27FC236}">
                <a16:creationId xmlns:a16="http://schemas.microsoft.com/office/drawing/2014/main" id="{58EBAEE4-6E61-144B-8C1F-8BBD1DDC6BFB}"/>
              </a:ext>
            </a:extLst>
          </p:cNvPr>
          <p:cNvPicPr>
            <a:picLocks noChangeAspect="1"/>
          </p:cNvPicPr>
          <p:nvPr/>
        </p:nvPicPr>
        <p:blipFill>
          <a:blip r:embed="rId2"/>
          <a:stretch>
            <a:fillRect/>
          </a:stretch>
        </p:blipFill>
        <p:spPr>
          <a:xfrm>
            <a:off x="2075442" y="1378470"/>
            <a:ext cx="8043593" cy="4452703"/>
          </a:xfrm>
          <a:prstGeom prst="rect">
            <a:avLst/>
          </a:prstGeom>
        </p:spPr>
      </p:pic>
    </p:spTree>
    <p:extLst>
      <p:ext uri="{BB962C8B-B14F-4D97-AF65-F5344CB8AC3E}">
        <p14:creationId xmlns:p14="http://schemas.microsoft.com/office/powerpoint/2010/main" val="1288047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A89C74-E56A-2F44-A8B0-6B113348922C}"/>
              </a:ext>
            </a:extLst>
          </p:cNvPr>
          <p:cNvPicPr>
            <a:picLocks noChangeAspect="1"/>
          </p:cNvPicPr>
          <p:nvPr/>
        </p:nvPicPr>
        <p:blipFill>
          <a:blip r:embed="rId2"/>
          <a:stretch>
            <a:fillRect/>
          </a:stretch>
        </p:blipFill>
        <p:spPr>
          <a:xfrm>
            <a:off x="1176036" y="1514839"/>
            <a:ext cx="9842405" cy="4361305"/>
          </a:xfrm>
          <a:prstGeom prst="rect">
            <a:avLst/>
          </a:prstGeom>
        </p:spPr>
      </p:pic>
      <p:sp>
        <p:nvSpPr>
          <p:cNvPr id="3" name="Title 2">
            <a:extLst>
              <a:ext uri="{FF2B5EF4-FFF2-40B4-BE49-F238E27FC236}">
                <a16:creationId xmlns:a16="http://schemas.microsoft.com/office/drawing/2014/main" id="{094212EF-8773-7847-B7DB-DDEE4D6578A5}"/>
              </a:ext>
            </a:extLst>
          </p:cNvPr>
          <p:cNvSpPr>
            <a:spLocks noGrp="1"/>
          </p:cNvSpPr>
          <p:nvPr>
            <p:ph type="title"/>
          </p:nvPr>
        </p:nvSpPr>
        <p:spPr/>
        <p:txBody>
          <a:bodyPr/>
          <a:lstStyle/>
          <a:p>
            <a:r>
              <a:rPr lang="en-US" dirty="0"/>
              <a:t>Feature Engineering</a:t>
            </a:r>
          </a:p>
        </p:txBody>
      </p:sp>
    </p:spTree>
    <p:extLst>
      <p:ext uri="{BB962C8B-B14F-4D97-AF65-F5344CB8AC3E}">
        <p14:creationId xmlns:p14="http://schemas.microsoft.com/office/powerpoint/2010/main" val="42610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BE3-0EAA-604C-8F50-122B686E1FC5}"/>
              </a:ext>
            </a:extLst>
          </p:cNvPr>
          <p:cNvSpPr>
            <a:spLocks noGrp="1"/>
          </p:cNvSpPr>
          <p:nvPr>
            <p:ph type="title"/>
          </p:nvPr>
        </p:nvSpPr>
        <p:spPr/>
        <p:txBody>
          <a:bodyPr/>
          <a:lstStyle/>
          <a:p>
            <a:r>
              <a:rPr lang="en-US" dirty="0"/>
              <a:t>Instance-based Models</a:t>
            </a:r>
          </a:p>
        </p:txBody>
      </p:sp>
      <p:sp>
        <p:nvSpPr>
          <p:cNvPr id="3" name="Text Placeholder 2">
            <a:extLst>
              <a:ext uri="{FF2B5EF4-FFF2-40B4-BE49-F238E27FC236}">
                <a16:creationId xmlns:a16="http://schemas.microsoft.com/office/drawing/2014/main" id="{D6B2AE1D-D54E-E440-96B5-32C8426DFE64}"/>
              </a:ext>
            </a:extLst>
          </p:cNvPr>
          <p:cNvSpPr>
            <a:spLocks noGrp="1"/>
          </p:cNvSpPr>
          <p:nvPr>
            <p:ph type="body" sz="quarter" idx="10"/>
          </p:nvPr>
        </p:nvSpPr>
        <p:spPr/>
        <p:txBody>
          <a:bodyPr/>
          <a:lstStyle/>
          <a:p>
            <a:r>
              <a:rPr lang="en-US" dirty="0"/>
              <a:t>k-NN – K-Nearest Neighbors</a:t>
            </a:r>
          </a:p>
          <a:p>
            <a:pPr marL="342831" indent="-342831">
              <a:buFont typeface="Arial" panose="020B0604020202020204" pitchFamily="34" charset="0"/>
              <a:buChar char="•"/>
            </a:pPr>
            <a:r>
              <a:rPr lang="en-US" dirty="0"/>
              <a:t>Very poor with noisy data and irrelevant features</a:t>
            </a:r>
          </a:p>
          <a:p>
            <a:pPr marL="342831" indent="-342831">
              <a:buFont typeface="Arial" panose="020B0604020202020204" pitchFamily="34" charset="0"/>
              <a:buChar char="•"/>
            </a:pPr>
            <a:r>
              <a:rPr lang="en-US" dirty="0"/>
              <a:t>Not suitable for very large datasets. (Must “remember” dataset for prediction.)</a:t>
            </a:r>
          </a:p>
          <a:p>
            <a:pPr marL="342831" indent="-342831">
              <a:buFontTx/>
              <a:buChar char="-"/>
            </a:pPr>
            <a:endParaRPr lang="en-US" dirty="0"/>
          </a:p>
          <a:p>
            <a:r>
              <a:rPr lang="en-US" dirty="0"/>
              <a:t>SVM – Support Vector Machine</a:t>
            </a:r>
          </a:p>
          <a:p>
            <a:pPr marL="342831" indent="-342831">
              <a:buFont typeface="Arial" panose="020B0604020202020204" pitchFamily="34" charset="0"/>
              <a:buChar char="•"/>
            </a:pPr>
            <a:r>
              <a:rPr lang="en-US" dirty="0"/>
              <a:t>(Covered later this week)</a:t>
            </a:r>
          </a:p>
          <a:p>
            <a:endParaRPr lang="en-US" dirty="0"/>
          </a:p>
          <a:p>
            <a:endParaRPr lang="en-US" dirty="0"/>
          </a:p>
        </p:txBody>
      </p:sp>
    </p:spTree>
    <p:extLst>
      <p:ext uri="{BB962C8B-B14F-4D97-AF65-F5344CB8AC3E}">
        <p14:creationId xmlns:p14="http://schemas.microsoft.com/office/powerpoint/2010/main" val="364079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5666-D0D5-8C43-A896-DBB0C336D122}"/>
              </a:ext>
            </a:extLst>
          </p:cNvPr>
          <p:cNvSpPr>
            <a:spLocks noGrp="1"/>
          </p:cNvSpPr>
          <p:nvPr>
            <p:ph type="title"/>
          </p:nvPr>
        </p:nvSpPr>
        <p:spPr/>
        <p:txBody>
          <a:bodyPr/>
          <a:lstStyle/>
          <a:p>
            <a:r>
              <a:rPr lang="en-US" dirty="0"/>
              <a:t>Exercises</a:t>
            </a:r>
          </a:p>
        </p:txBody>
      </p:sp>
      <p:sp>
        <p:nvSpPr>
          <p:cNvPr id="3" name="Text Placeholder 2">
            <a:extLst>
              <a:ext uri="{FF2B5EF4-FFF2-40B4-BE49-F238E27FC236}">
                <a16:creationId xmlns:a16="http://schemas.microsoft.com/office/drawing/2014/main" id="{1355D43F-B8EB-D849-97F1-E286CEF9C93F}"/>
              </a:ext>
            </a:extLst>
          </p:cNvPr>
          <p:cNvSpPr>
            <a:spLocks noGrp="1"/>
          </p:cNvSpPr>
          <p:nvPr>
            <p:ph type="body" sz="quarter" idx="10"/>
          </p:nvPr>
        </p:nvSpPr>
        <p:spPr/>
        <p:txBody>
          <a:bodyPr/>
          <a:lstStyle/>
          <a:p>
            <a:r>
              <a:rPr lang="en-US" b="0" dirty="0"/>
              <a:t>Notebooks</a:t>
            </a:r>
          </a:p>
          <a:p>
            <a:pPr marL="342831" indent="-342831">
              <a:buFont typeface="Arial" panose="020B0604020202020204" pitchFamily="34" charset="0"/>
              <a:buChar char="•"/>
            </a:pPr>
            <a:r>
              <a:rPr lang="en-US" b="0" dirty="0"/>
              <a:t>Python/</a:t>
            </a:r>
            <a:r>
              <a:rPr lang="en-US" b="0" dirty="0" err="1"/>
              <a:t>Numpy</a:t>
            </a:r>
            <a:r>
              <a:rPr lang="en-US" b="0" dirty="0"/>
              <a:t> Intro (Optional)</a:t>
            </a:r>
          </a:p>
          <a:p>
            <a:pPr marL="342831" indent="-342831">
              <a:buFont typeface="Arial" panose="020B0604020202020204" pitchFamily="34" charset="0"/>
              <a:buChar char="•"/>
            </a:pPr>
            <a:r>
              <a:rPr lang="en-US" b="0" dirty="0"/>
              <a:t>Classification using KNN</a:t>
            </a:r>
          </a:p>
          <a:p>
            <a:endParaRPr lang="en-US" dirty="0"/>
          </a:p>
          <a:p>
            <a:endParaRPr lang="en-US" dirty="0"/>
          </a:p>
        </p:txBody>
      </p:sp>
    </p:spTree>
    <p:extLst>
      <p:ext uri="{BB962C8B-B14F-4D97-AF65-F5344CB8AC3E}">
        <p14:creationId xmlns:p14="http://schemas.microsoft.com/office/powerpoint/2010/main" val="134206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883"/>
            <a:ext cx="11183887" cy="738493"/>
          </a:xfrm>
        </p:spPr>
        <p:txBody>
          <a:bodyPr/>
          <a:lstStyle/>
          <a:p>
            <a:r>
              <a:rPr lang="en-US" dirty="0"/>
              <a:t>Machine Learning Concepts: Dimensionality Reduction (Unsupervised Learning)</a:t>
            </a:r>
          </a:p>
        </p:txBody>
      </p:sp>
      <p:sp>
        <p:nvSpPr>
          <p:cNvPr id="3" name="Text Placeholder 2"/>
          <p:cNvSpPr>
            <a:spLocks noGrp="1"/>
          </p:cNvSpPr>
          <p:nvPr>
            <p:ph type="body" sz="quarter" idx="10"/>
          </p:nvPr>
        </p:nvSpPr>
        <p:spPr/>
        <p:txBody>
          <a:bodyPr/>
          <a:lstStyle/>
          <a:p>
            <a:r>
              <a:rPr lang="en-US" b="0" dirty="0"/>
              <a:t> Another Form of Generalization: </a:t>
            </a:r>
            <a:r>
              <a:rPr lang="en-US" dirty="0"/>
              <a:t>Dimensionality/Feature Reduction</a:t>
            </a:r>
          </a:p>
          <a:p>
            <a:r>
              <a:rPr lang="en-US" b="0" dirty="0"/>
              <a:t>While </a:t>
            </a:r>
            <a:r>
              <a:rPr lang="en-US" dirty="0"/>
              <a:t>supervised systems </a:t>
            </a:r>
            <a:r>
              <a:rPr lang="en-US" b="0" dirty="0"/>
              <a:t>learn from labeled instances and need to </a:t>
            </a:r>
            <a:r>
              <a:rPr lang="en-US" dirty="0"/>
              <a:t>generalize</a:t>
            </a:r>
            <a:r>
              <a:rPr lang="en-US" b="0" dirty="0"/>
              <a:t> to predict/classify unseen data, </a:t>
            </a:r>
            <a:r>
              <a:rPr lang="en-US" dirty="0"/>
              <a:t>unsupervised systems </a:t>
            </a:r>
            <a:r>
              <a:rPr lang="en-US" b="0" dirty="0"/>
              <a:t>often ”learn” by </a:t>
            </a:r>
            <a:r>
              <a:rPr lang="en-US" dirty="0"/>
              <a:t>summarizing the data </a:t>
            </a:r>
            <a:r>
              <a:rPr lang="en-US" b="0" dirty="0"/>
              <a:t>or by </a:t>
            </a:r>
            <a:r>
              <a:rPr lang="en-US" dirty="0"/>
              <a:t>transforming the data to a lower dimension</a:t>
            </a:r>
            <a:r>
              <a:rPr lang="en-US" b="0" dirty="0"/>
              <a:t>.  </a:t>
            </a:r>
          </a:p>
          <a:p>
            <a:r>
              <a:rPr lang="en-US" b="0" dirty="0"/>
              <a:t>Examples:</a:t>
            </a:r>
          </a:p>
          <a:p>
            <a:r>
              <a:rPr lang="en-US" dirty="0"/>
              <a:t>Principle Component Analysis (PCA)</a:t>
            </a:r>
            <a:r>
              <a:rPr lang="en-US" b="0" dirty="0"/>
              <a:t>: Reduce the number of dimensions by eliminating those that have the lowest variance. In other words, the data is projected to a lower-dimensional subspace. Example use-case: Image compression.</a:t>
            </a:r>
          </a:p>
          <a:p>
            <a:r>
              <a:rPr lang="en-US" dirty="0"/>
              <a:t>Clustering</a:t>
            </a:r>
            <a:r>
              <a:rPr lang="en-US" b="0" dirty="0"/>
              <a:t>: By labeling individual examples, we “reduce” the examples to the properties of the cluster they are assigned to. Business example: customer segmentation, i.e. we devise an identical strategy for every customer belonging to the same segment.</a:t>
            </a:r>
          </a:p>
          <a:p>
            <a:endParaRPr lang="en-US" b="0" dirty="0"/>
          </a:p>
        </p:txBody>
      </p:sp>
    </p:spTree>
    <p:extLst>
      <p:ext uri="{BB962C8B-B14F-4D97-AF65-F5344CB8AC3E}">
        <p14:creationId xmlns:p14="http://schemas.microsoft.com/office/powerpoint/2010/main" val="317872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between Generalization and Dimensionality Reduction</a:t>
            </a:r>
          </a:p>
        </p:txBody>
      </p:sp>
      <p:sp>
        <p:nvSpPr>
          <p:cNvPr id="3" name="Text Placeholder 2"/>
          <p:cNvSpPr>
            <a:spLocks noGrp="1"/>
          </p:cNvSpPr>
          <p:nvPr>
            <p:ph type="body" sz="quarter" idx="10"/>
          </p:nvPr>
        </p:nvSpPr>
        <p:spPr>
          <a:xfrm>
            <a:off x="717131" y="1937373"/>
            <a:ext cx="6424885" cy="3155591"/>
          </a:xfrm>
        </p:spPr>
        <p:txBody>
          <a:bodyPr/>
          <a:lstStyle/>
          <a:p>
            <a:r>
              <a:rPr lang="en-US" b="0" dirty="0"/>
              <a:t>Example: Linear Regression</a:t>
            </a:r>
          </a:p>
          <a:p>
            <a:r>
              <a:rPr lang="en-US" b="0" dirty="0"/>
              <a:t>Linear regression can be interpreted as projecting the data set to a lower dimension. In the diagram, we reduce the dimension from 2 to 1 by projecting the points in the plane to a line.</a:t>
            </a:r>
          </a:p>
        </p:txBody>
      </p:sp>
      <p:pic>
        <p:nvPicPr>
          <p:cNvPr id="4" name="Picture 3"/>
          <p:cNvPicPr>
            <a:picLocks noChangeAspect="1"/>
          </p:cNvPicPr>
          <p:nvPr/>
        </p:nvPicPr>
        <p:blipFill>
          <a:blip r:embed="rId2"/>
          <a:stretch>
            <a:fillRect/>
          </a:stretch>
        </p:blipFill>
        <p:spPr>
          <a:xfrm>
            <a:off x="5909247" y="3884484"/>
            <a:ext cx="3615921" cy="2416958"/>
          </a:xfrm>
          <a:prstGeom prst="rect">
            <a:avLst/>
          </a:prstGeom>
        </p:spPr>
      </p:pic>
    </p:spTree>
    <p:extLst>
      <p:ext uri="{BB962C8B-B14F-4D97-AF65-F5344CB8AC3E}">
        <p14:creationId xmlns:p14="http://schemas.microsoft.com/office/powerpoint/2010/main" val="3022973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F4807-2065-DF45-B00A-1F6D2948DF74}"/>
              </a:ext>
            </a:extLst>
          </p:cNvPr>
          <p:cNvPicPr>
            <a:picLocks noChangeAspect="1"/>
          </p:cNvPicPr>
          <p:nvPr/>
        </p:nvPicPr>
        <p:blipFill>
          <a:blip r:embed="rId2"/>
          <a:stretch>
            <a:fillRect/>
          </a:stretch>
        </p:blipFill>
        <p:spPr>
          <a:xfrm>
            <a:off x="2696902" y="1418105"/>
            <a:ext cx="6072344" cy="4073851"/>
          </a:xfrm>
          <a:prstGeom prst="rect">
            <a:avLst/>
          </a:prstGeom>
        </p:spPr>
      </p:pic>
      <p:sp>
        <p:nvSpPr>
          <p:cNvPr id="2" name="Text Placeholder 1">
            <a:extLst>
              <a:ext uri="{FF2B5EF4-FFF2-40B4-BE49-F238E27FC236}">
                <a16:creationId xmlns:a16="http://schemas.microsoft.com/office/drawing/2014/main" id="{C3965950-9D37-9F43-B4D9-5988EE7839AF}"/>
              </a:ext>
            </a:extLst>
          </p:cNvPr>
          <p:cNvSpPr>
            <a:spLocks noGrp="1"/>
          </p:cNvSpPr>
          <p:nvPr>
            <p:ph type="body" sz="quarter" idx="10"/>
          </p:nvPr>
        </p:nvSpPr>
        <p:spPr>
          <a:xfrm>
            <a:off x="504001" y="5681273"/>
            <a:ext cx="9224615" cy="973298"/>
          </a:xfrm>
        </p:spPr>
        <p:txBody>
          <a:bodyPr>
            <a:normAutofit/>
          </a:bodyPr>
          <a:lstStyle/>
          <a:p>
            <a:r>
              <a:rPr lang="en-US" sz="1800" dirty="0"/>
              <a:t>Source: </a:t>
            </a:r>
            <a:r>
              <a:rPr lang="en-US" sz="1800" dirty="0">
                <a:hlinkClick r:id="rId3"/>
              </a:rPr>
              <a:t>https://medium.com/@karpathy/software-2-0-a64152b37c35</a:t>
            </a:r>
            <a:endParaRPr lang="en-US" sz="1800" dirty="0"/>
          </a:p>
          <a:p>
            <a:r>
              <a:rPr lang="en-US" sz="1800" dirty="0"/>
              <a:t>Kunle-ISCA-Keynote-2018.pdf</a:t>
            </a:r>
          </a:p>
          <a:p>
            <a:endParaRPr lang="en-US" dirty="0"/>
          </a:p>
        </p:txBody>
      </p:sp>
      <p:sp>
        <p:nvSpPr>
          <p:cNvPr id="3" name="Title 2">
            <a:extLst>
              <a:ext uri="{FF2B5EF4-FFF2-40B4-BE49-F238E27FC236}">
                <a16:creationId xmlns:a16="http://schemas.microsoft.com/office/drawing/2014/main" id="{4CD3CC00-0991-CC45-8870-70E25783F6DB}"/>
              </a:ext>
            </a:extLst>
          </p:cNvPr>
          <p:cNvSpPr>
            <a:spLocks noGrp="1"/>
          </p:cNvSpPr>
          <p:nvPr>
            <p:ph type="title"/>
          </p:nvPr>
        </p:nvSpPr>
        <p:spPr/>
        <p:txBody>
          <a:bodyPr/>
          <a:lstStyle/>
          <a:p>
            <a:r>
              <a:rPr lang="en-US" dirty="0"/>
              <a:t>Software 2.0 / Differentiable Programming</a:t>
            </a:r>
          </a:p>
        </p:txBody>
      </p:sp>
    </p:spTree>
    <p:extLst>
      <p:ext uri="{BB962C8B-B14F-4D97-AF65-F5344CB8AC3E}">
        <p14:creationId xmlns:p14="http://schemas.microsoft.com/office/powerpoint/2010/main" val="206815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F2F-88DB-A84F-B36D-AED0B749EEE5}"/>
              </a:ext>
            </a:extLst>
          </p:cNvPr>
          <p:cNvSpPr>
            <a:spLocks noGrp="1"/>
          </p:cNvSpPr>
          <p:nvPr>
            <p:ph type="title"/>
          </p:nvPr>
        </p:nvSpPr>
        <p:spPr/>
        <p:txBody>
          <a:bodyPr/>
          <a:lstStyle/>
          <a:p>
            <a:r>
              <a:rPr lang="en-US" dirty="0"/>
              <a:t>Software 2.0 / Differentiable Programming</a:t>
            </a:r>
          </a:p>
        </p:txBody>
      </p:sp>
      <p:pic>
        <p:nvPicPr>
          <p:cNvPr id="5" name="Picture 4">
            <a:extLst>
              <a:ext uri="{FF2B5EF4-FFF2-40B4-BE49-F238E27FC236}">
                <a16:creationId xmlns:a16="http://schemas.microsoft.com/office/drawing/2014/main" id="{3A7B8CA2-091E-9B4D-84EF-53D61F20DE8A}"/>
              </a:ext>
            </a:extLst>
          </p:cNvPr>
          <p:cNvPicPr>
            <a:picLocks noChangeAspect="1"/>
          </p:cNvPicPr>
          <p:nvPr/>
        </p:nvPicPr>
        <p:blipFill>
          <a:blip r:embed="rId2"/>
          <a:stretch>
            <a:fillRect/>
          </a:stretch>
        </p:blipFill>
        <p:spPr>
          <a:xfrm>
            <a:off x="1232754" y="960107"/>
            <a:ext cx="9214384" cy="5336178"/>
          </a:xfrm>
          <a:prstGeom prst="rect">
            <a:avLst/>
          </a:prstGeom>
        </p:spPr>
      </p:pic>
    </p:spTree>
    <p:extLst>
      <p:ext uri="{BB962C8B-B14F-4D97-AF65-F5344CB8AC3E}">
        <p14:creationId xmlns:p14="http://schemas.microsoft.com/office/powerpoint/2010/main" val="140653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1</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sz="1600" dirty="0"/>
              <a:t>Introduction to Machine Learning and Machine Learning Concepts :</a:t>
            </a:r>
          </a:p>
          <a:p>
            <a:pPr marL="645621" lvl="3" indent="-285693"/>
            <a:r>
              <a:rPr lang="en-US" dirty="0"/>
              <a:t>What is machine learning?</a:t>
            </a:r>
          </a:p>
          <a:p>
            <a:pPr marL="645621" lvl="3" indent="-285693"/>
            <a:r>
              <a:rPr lang="en-US" dirty="0"/>
              <a:t>High-level classification of ML algorithms: Supervised learning, Unsupervised Learning, Reinforcement Learning (not covered in detail)</a:t>
            </a:r>
          </a:p>
          <a:p>
            <a:pPr marL="645621" lvl="3" indent="-285693"/>
            <a:r>
              <a:rPr lang="en-US" dirty="0"/>
              <a:t>Machine Learning Principles</a:t>
            </a:r>
          </a:p>
          <a:p>
            <a:pPr marL="702759" lvl="3" indent="-342831">
              <a:buFont typeface="Wingdings" charset="2"/>
              <a:buChar char="Ø"/>
            </a:pPr>
            <a:endParaRPr lang="en-US" dirty="0"/>
          </a:p>
          <a:p>
            <a:pPr marL="285693" lvl="1" indent="-285693">
              <a:buFont typeface="Arial" charset="0"/>
              <a:buChar char="•"/>
            </a:pPr>
            <a:r>
              <a:rPr lang="en-US" sz="1600" b="1" dirty="0"/>
              <a:t>Overview of the training environment (Jupyter Notebooks) and Just Enough Python/</a:t>
            </a:r>
            <a:r>
              <a:rPr lang="en-US" sz="1600" b="1" dirty="0" err="1"/>
              <a:t>NumPy</a:t>
            </a:r>
            <a:r>
              <a:rPr lang="en-US" sz="1600" b="1" dirty="0"/>
              <a:t> (Hands-On)</a:t>
            </a:r>
          </a:p>
          <a:p>
            <a:pPr marL="285693" lvl="1" indent="-285693">
              <a:buFont typeface="Arial" charset="0"/>
              <a:buChar char="•"/>
            </a:pPr>
            <a:endParaRPr lang="en-US" sz="1600" b="1" dirty="0"/>
          </a:p>
          <a:p>
            <a:pPr marL="285693" lvl="1" indent="-285693">
              <a:buFont typeface="Arial" charset="0"/>
              <a:buChar char="•"/>
            </a:pPr>
            <a:r>
              <a:rPr lang="en-US" sz="1600" b="1" dirty="0"/>
              <a:t>Linear Regression </a:t>
            </a:r>
          </a:p>
          <a:p>
            <a:pPr marL="531344" lvl="3" indent="-171416"/>
            <a:r>
              <a:rPr lang="en-US" b="0" dirty="0"/>
              <a:t>Algorithm</a:t>
            </a:r>
          </a:p>
          <a:p>
            <a:pPr marL="531344" lvl="3" indent="-171416"/>
            <a:r>
              <a:rPr lang="en-US" dirty="0"/>
              <a:t>Closed Form and Stochastic Gradient Descent</a:t>
            </a:r>
          </a:p>
          <a:p>
            <a:pPr marL="531344" lvl="3" indent="-171416"/>
            <a:r>
              <a:rPr lang="en-US" dirty="0"/>
              <a:t>Regularization: Ridge, Lasso, Elastic Net</a:t>
            </a:r>
          </a:p>
          <a:p>
            <a:pPr marL="531344" lvl="3" indent="-171416"/>
            <a:r>
              <a:rPr lang="en-US" dirty="0"/>
              <a:t>Polynomial Regression</a:t>
            </a:r>
          </a:p>
          <a:p>
            <a:pPr marL="711308" lvl="4" indent="-171416"/>
            <a:endParaRPr lang="en-US" dirty="0"/>
          </a:p>
        </p:txBody>
      </p:sp>
    </p:spTree>
    <p:extLst>
      <p:ext uri="{BB962C8B-B14F-4D97-AF65-F5344CB8AC3E}">
        <p14:creationId xmlns:p14="http://schemas.microsoft.com/office/powerpoint/2010/main" val="2745943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E9B2DB-88E2-8E45-812E-5BEB3C09E8E8}"/>
              </a:ext>
            </a:extLst>
          </p:cNvPr>
          <p:cNvSpPr>
            <a:spLocks noGrp="1"/>
          </p:cNvSpPr>
          <p:nvPr>
            <p:ph type="body" sz="quarter" idx="10"/>
          </p:nvPr>
        </p:nvSpPr>
        <p:spPr/>
        <p:txBody>
          <a:bodyPr/>
          <a:lstStyle/>
          <a:p>
            <a:endParaRPr lang="en-US" dirty="0"/>
          </a:p>
          <a:p>
            <a:endParaRPr lang="en-US" dirty="0"/>
          </a:p>
          <a:p>
            <a:r>
              <a:rPr lang="en-US" dirty="0"/>
              <a:t>To all Scala/Haskell developers:</a:t>
            </a:r>
          </a:p>
          <a:p>
            <a:r>
              <a:rPr lang="en-US" dirty="0"/>
              <a:t>Check out </a:t>
            </a:r>
            <a:r>
              <a:rPr lang="en-US" b="1" dirty="0"/>
              <a:t>Automatic Functional Differentiation</a:t>
            </a:r>
          </a:p>
          <a:p>
            <a:r>
              <a:rPr lang="en-US" dirty="0"/>
              <a:t>Automatic differentiation is composable! You can implement it as a monad (with the chain rule as </a:t>
            </a:r>
            <a:r>
              <a:rPr lang="en-US" dirty="0" err="1"/>
              <a:t>flatMap</a:t>
            </a:r>
            <a:r>
              <a:rPr lang="en-US" dirty="0"/>
              <a:t>).  </a:t>
            </a:r>
          </a:p>
          <a:p>
            <a:endParaRPr lang="en-US" dirty="0"/>
          </a:p>
          <a:p>
            <a:endParaRPr lang="en-US" dirty="0"/>
          </a:p>
          <a:p>
            <a:endParaRPr lang="en-US" dirty="0"/>
          </a:p>
        </p:txBody>
      </p:sp>
      <p:sp>
        <p:nvSpPr>
          <p:cNvPr id="3" name="Title 2">
            <a:extLst>
              <a:ext uri="{FF2B5EF4-FFF2-40B4-BE49-F238E27FC236}">
                <a16:creationId xmlns:a16="http://schemas.microsoft.com/office/drawing/2014/main" id="{329C3204-9962-9641-B52E-8F84C7200AC5}"/>
              </a:ext>
            </a:extLst>
          </p:cNvPr>
          <p:cNvSpPr>
            <a:spLocks noGrp="1"/>
          </p:cNvSpPr>
          <p:nvPr>
            <p:ph type="title"/>
          </p:nvPr>
        </p:nvSpPr>
        <p:spPr/>
        <p:txBody>
          <a:bodyPr/>
          <a:lstStyle/>
          <a:p>
            <a:r>
              <a:rPr lang="en-US" dirty="0"/>
              <a:t>Software 2.0 / Differentiable Programming</a:t>
            </a:r>
          </a:p>
        </p:txBody>
      </p:sp>
      <p:pic>
        <p:nvPicPr>
          <p:cNvPr id="4" name="Picture 3">
            <a:extLst>
              <a:ext uri="{FF2B5EF4-FFF2-40B4-BE49-F238E27FC236}">
                <a16:creationId xmlns:a16="http://schemas.microsoft.com/office/drawing/2014/main" id="{65C5A5F3-AB2B-8B4C-9D64-403236651C36}"/>
              </a:ext>
            </a:extLst>
          </p:cNvPr>
          <p:cNvPicPr>
            <a:picLocks noChangeAspect="1"/>
          </p:cNvPicPr>
          <p:nvPr/>
        </p:nvPicPr>
        <p:blipFill>
          <a:blip r:embed="rId2"/>
          <a:stretch>
            <a:fillRect/>
          </a:stretch>
        </p:blipFill>
        <p:spPr>
          <a:xfrm>
            <a:off x="503999" y="1906895"/>
            <a:ext cx="1129930" cy="494344"/>
          </a:xfrm>
          <a:prstGeom prst="rect">
            <a:avLst/>
          </a:prstGeom>
        </p:spPr>
      </p:pic>
    </p:spTree>
    <p:extLst>
      <p:ext uri="{BB962C8B-B14F-4D97-AF65-F5344CB8AC3E}">
        <p14:creationId xmlns:p14="http://schemas.microsoft.com/office/powerpoint/2010/main" val="3019583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47C6-60B1-DA48-91C6-5029A1F366CE}"/>
              </a:ext>
            </a:extLst>
          </p:cNvPr>
          <p:cNvSpPr>
            <a:spLocks noGrp="1"/>
          </p:cNvSpPr>
          <p:nvPr>
            <p:ph type="title"/>
          </p:nvPr>
        </p:nvSpPr>
        <p:spPr/>
        <p:txBody>
          <a:bodyPr/>
          <a:lstStyle/>
          <a:p>
            <a:r>
              <a:rPr lang="en-US" dirty="0"/>
              <a:t>More Concepts – High-level Overview</a:t>
            </a:r>
          </a:p>
        </p:txBody>
      </p:sp>
      <p:sp>
        <p:nvSpPr>
          <p:cNvPr id="3" name="Text Placeholder 2">
            <a:extLst>
              <a:ext uri="{FF2B5EF4-FFF2-40B4-BE49-F238E27FC236}">
                <a16:creationId xmlns:a16="http://schemas.microsoft.com/office/drawing/2014/main" id="{ED74EA79-4B72-934E-A65F-053A7A500A88}"/>
              </a:ext>
            </a:extLst>
          </p:cNvPr>
          <p:cNvSpPr>
            <a:spLocks noGrp="1"/>
          </p:cNvSpPr>
          <p:nvPr>
            <p:ph type="body" sz="quarter" idx="10"/>
          </p:nvPr>
        </p:nvSpPr>
        <p:spPr/>
        <p:txBody>
          <a:bodyPr/>
          <a:lstStyle/>
          <a:p>
            <a:r>
              <a:rPr lang="en-US" dirty="0"/>
              <a:t>Linear Models</a:t>
            </a:r>
          </a:p>
          <a:p>
            <a:r>
              <a:rPr lang="en-US" dirty="0"/>
              <a:t>Objective Function / Loss Function</a:t>
            </a:r>
          </a:p>
          <a:p>
            <a:r>
              <a:rPr lang="en-US" dirty="0"/>
              <a:t>Regularization</a:t>
            </a:r>
          </a:p>
          <a:p>
            <a:r>
              <a:rPr lang="en-US" dirty="0"/>
              <a:t>Feature Engineering</a:t>
            </a:r>
          </a:p>
          <a:p>
            <a:r>
              <a:rPr lang="en-US" dirty="0"/>
              <a:t>Normalization</a:t>
            </a:r>
          </a:p>
          <a:p>
            <a:r>
              <a:rPr lang="en-US" dirty="0"/>
              <a:t>Test-Training, Test-Training-Validation, Cross-Validation </a:t>
            </a:r>
          </a:p>
        </p:txBody>
      </p:sp>
    </p:spTree>
    <p:extLst>
      <p:ext uri="{BB962C8B-B14F-4D97-AF65-F5344CB8AC3E}">
        <p14:creationId xmlns:p14="http://schemas.microsoft.com/office/powerpoint/2010/main" val="3547278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229C-2F43-0349-BD40-507B9C4CF354}"/>
              </a:ext>
            </a:extLst>
          </p:cNvPr>
          <p:cNvSpPr>
            <a:spLocks noGrp="1"/>
          </p:cNvSpPr>
          <p:nvPr>
            <p:ph type="title"/>
          </p:nvPr>
        </p:nvSpPr>
        <p:spPr/>
        <p:txBody>
          <a:bodyPr/>
          <a:lstStyle/>
          <a:p>
            <a:r>
              <a:rPr lang="en-US" dirty="0"/>
              <a:t>Training Environment</a:t>
            </a:r>
          </a:p>
        </p:txBody>
      </p:sp>
      <p:sp>
        <p:nvSpPr>
          <p:cNvPr id="3" name="Text Placeholder 2">
            <a:extLst>
              <a:ext uri="{FF2B5EF4-FFF2-40B4-BE49-F238E27FC236}">
                <a16:creationId xmlns:a16="http://schemas.microsoft.com/office/drawing/2014/main" id="{A25A9289-FD36-564F-B1CA-CACE8673DB8F}"/>
              </a:ext>
            </a:extLst>
          </p:cNvPr>
          <p:cNvSpPr>
            <a:spLocks noGrp="1"/>
          </p:cNvSpPr>
          <p:nvPr>
            <p:ph type="body" sz="quarter" idx="10"/>
          </p:nvPr>
        </p:nvSpPr>
        <p:spPr/>
        <p:txBody>
          <a:bodyPr/>
          <a:lstStyle/>
          <a:p>
            <a:r>
              <a:rPr lang="en-US" dirty="0"/>
              <a:t>[Moved to separate slide deck.]</a:t>
            </a:r>
          </a:p>
        </p:txBody>
      </p:sp>
    </p:spTree>
    <p:extLst>
      <p:ext uri="{BB962C8B-B14F-4D97-AF65-F5344CB8AC3E}">
        <p14:creationId xmlns:p14="http://schemas.microsoft.com/office/powerpoint/2010/main" val="179940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77E5-B9BF-DE44-802C-2155E205322F}"/>
              </a:ext>
            </a:extLst>
          </p:cNvPr>
          <p:cNvSpPr>
            <a:spLocks noGrp="1"/>
          </p:cNvSpPr>
          <p:nvPr>
            <p:ph type="title"/>
          </p:nvPr>
        </p:nvSpPr>
        <p:spPr/>
        <p:txBody>
          <a:bodyPr/>
          <a:lstStyle/>
          <a:p>
            <a:r>
              <a:rPr lang="en-US" dirty="0"/>
              <a:t>Linear Regression: Closed Form</a:t>
            </a:r>
          </a:p>
        </p:txBody>
      </p:sp>
      <p:pic>
        <p:nvPicPr>
          <p:cNvPr id="4" name="Picture 3">
            <a:extLst>
              <a:ext uri="{FF2B5EF4-FFF2-40B4-BE49-F238E27FC236}">
                <a16:creationId xmlns:a16="http://schemas.microsoft.com/office/drawing/2014/main" id="{F2635C27-A964-194D-AD20-A1F893B412E2}"/>
              </a:ext>
            </a:extLst>
          </p:cNvPr>
          <p:cNvPicPr>
            <a:picLocks noChangeAspect="1"/>
          </p:cNvPicPr>
          <p:nvPr/>
        </p:nvPicPr>
        <p:blipFill>
          <a:blip r:embed="rId2"/>
          <a:stretch>
            <a:fillRect/>
          </a:stretch>
        </p:blipFill>
        <p:spPr>
          <a:xfrm>
            <a:off x="2757219" y="2266907"/>
            <a:ext cx="7858607" cy="3203237"/>
          </a:xfrm>
          <a:prstGeom prst="rect">
            <a:avLst/>
          </a:prstGeom>
        </p:spPr>
      </p:pic>
    </p:spTree>
    <p:extLst>
      <p:ext uri="{BB962C8B-B14F-4D97-AF65-F5344CB8AC3E}">
        <p14:creationId xmlns:p14="http://schemas.microsoft.com/office/powerpoint/2010/main" val="3710251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a:t>
            </a:r>
          </a:p>
        </p:txBody>
      </p:sp>
      <p:pic>
        <p:nvPicPr>
          <p:cNvPr id="3" name="Picture 2"/>
          <p:cNvPicPr>
            <a:picLocks noChangeAspect="1"/>
          </p:cNvPicPr>
          <p:nvPr/>
        </p:nvPicPr>
        <p:blipFill>
          <a:blip r:embed="rId2"/>
          <a:stretch>
            <a:fillRect/>
          </a:stretch>
        </p:blipFill>
        <p:spPr>
          <a:xfrm>
            <a:off x="5521790" y="1629634"/>
            <a:ext cx="5940849" cy="4093854"/>
          </a:xfrm>
          <a:prstGeom prst="rect">
            <a:avLst/>
          </a:prstGeom>
        </p:spPr>
      </p:pic>
      <p:sp>
        <p:nvSpPr>
          <p:cNvPr id="5" name="Rectangle 4"/>
          <p:cNvSpPr/>
          <p:nvPr/>
        </p:nvSpPr>
        <p:spPr>
          <a:xfrm>
            <a:off x="771463" y="1773584"/>
            <a:ext cx="4581710" cy="1907773"/>
          </a:xfrm>
          <a:prstGeom prst="rect">
            <a:avLst/>
          </a:prstGeom>
        </p:spPr>
        <p:txBody>
          <a:bodyPr wrap="square">
            <a:spAutoFit/>
          </a:bodyPr>
          <a:lstStyle/>
          <a:p>
            <a:pPr marL="342831" lvl="1" indent="-342831">
              <a:lnSpc>
                <a:spcPct val="90000"/>
              </a:lnSpc>
              <a:spcBef>
                <a:spcPts val="600"/>
              </a:spcBef>
              <a:buClr>
                <a:schemeClr val="accent1"/>
              </a:buClr>
              <a:buSzPct val="80000"/>
              <a:buFont typeface="Courier New" panose="02070309020205020404" pitchFamily="49" charset="0"/>
              <a:buChar char="o"/>
            </a:pPr>
            <a:r>
              <a:rPr lang="en-US" sz="2000" dirty="0">
                <a:latin typeface="+mn-lt"/>
              </a:rPr>
              <a:t>Many inputs / one output</a:t>
            </a:r>
          </a:p>
          <a:p>
            <a:pPr marL="342831" lvl="1" indent="-342831">
              <a:lnSpc>
                <a:spcPct val="90000"/>
              </a:lnSpc>
              <a:spcBef>
                <a:spcPts val="600"/>
              </a:spcBef>
              <a:buClr>
                <a:schemeClr val="accent1"/>
              </a:buClr>
              <a:buSzPct val="80000"/>
              <a:buFont typeface="Courier New" panose="02070309020205020404" pitchFamily="49" charset="0"/>
              <a:buChar char="o"/>
            </a:pPr>
            <a:endParaRPr lang="en-US" sz="2000" dirty="0">
              <a:latin typeface="+mn-lt"/>
            </a:endParaRPr>
          </a:p>
          <a:p>
            <a:pPr marL="342831" lvl="1" indent="-342831">
              <a:lnSpc>
                <a:spcPct val="90000"/>
              </a:lnSpc>
              <a:spcBef>
                <a:spcPts val="600"/>
              </a:spcBef>
              <a:buClr>
                <a:schemeClr val="accent1"/>
              </a:buClr>
              <a:buSzPct val="80000"/>
              <a:buFont typeface="Courier New" panose="02070309020205020404" pitchFamily="49" charset="0"/>
              <a:buChar char="o"/>
            </a:pPr>
            <a:r>
              <a:rPr lang="en-US" sz="2000" dirty="0">
                <a:latin typeface="+mn-lt"/>
              </a:rPr>
              <a:t>Output can be excited or not excited depending on the incoming signals from other neurons (and several other factors)</a:t>
            </a:r>
          </a:p>
        </p:txBody>
      </p:sp>
    </p:spTree>
    <p:extLst>
      <p:ext uri="{BB962C8B-B14F-4D97-AF65-F5344CB8AC3E}">
        <p14:creationId xmlns:p14="http://schemas.microsoft.com/office/powerpoint/2010/main" val="2887050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grpSp>
        <p:nvGrpSpPr>
          <p:cNvPr id="4" name="Group 3"/>
          <p:cNvGrpSpPr>
            <a:grpSpLocks/>
          </p:cNvGrpSpPr>
          <p:nvPr/>
        </p:nvGrpSpPr>
        <p:grpSpPr bwMode="auto">
          <a:xfrm>
            <a:off x="1203310" y="1485685"/>
            <a:ext cx="8990612" cy="4265226"/>
            <a:chOff x="96" y="768"/>
            <a:chExt cx="5666" cy="2688"/>
          </a:xfrm>
        </p:grpSpPr>
        <p:sp>
          <p:nvSpPr>
            <p:cNvPr id="5" name="Oval 4"/>
            <p:cNvSpPr>
              <a:spLocks noChangeArrowheads="1"/>
            </p:cNvSpPr>
            <p:nvPr/>
          </p:nvSpPr>
          <p:spPr bwMode="auto">
            <a:xfrm>
              <a:off x="2880" y="1920"/>
              <a:ext cx="576" cy="57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Rectangle 5"/>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129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321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9" name="Oval 8"/>
            <p:cNvSpPr>
              <a:spLocks noChangeArrowheads="1"/>
            </p:cNvSpPr>
            <p:nvPr/>
          </p:nvSpPr>
          <p:spPr bwMode="auto">
            <a:xfrm>
              <a:off x="1008" y="2160"/>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1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4" name="Text Box 16"/>
            <p:cNvSpPr txBox="1">
              <a:spLocks noChangeArrowheads="1"/>
            </p:cNvSpPr>
            <p:nvPr/>
          </p:nvSpPr>
          <p:spPr bwMode="auto">
            <a:xfrm>
              <a:off x="2926" y="768"/>
              <a:ext cx="43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5"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7" name="Text Box 19"/>
            <p:cNvSpPr txBox="1">
              <a:spLocks noChangeArrowheads="1"/>
            </p:cNvSpPr>
            <p:nvPr/>
          </p:nvSpPr>
          <p:spPr bwMode="auto">
            <a:xfrm>
              <a:off x="5162" y="1872"/>
              <a:ext cx="60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Text Box 28"/>
            <p:cNvSpPr txBox="1">
              <a:spLocks noChangeArrowheads="1"/>
            </p:cNvSpPr>
            <p:nvPr/>
          </p:nvSpPr>
          <p:spPr bwMode="auto">
            <a:xfrm>
              <a:off x="720" y="1152"/>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7" name="Text Box 29"/>
            <p:cNvSpPr txBox="1">
              <a:spLocks noChangeArrowheads="1"/>
            </p:cNvSpPr>
            <p:nvPr/>
          </p:nvSpPr>
          <p:spPr bwMode="auto">
            <a:xfrm>
              <a:off x="720" y="2064"/>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8" name="Text Box 30"/>
            <p:cNvSpPr txBox="1">
              <a:spLocks noChangeArrowheads="1"/>
            </p:cNvSpPr>
            <p:nvPr/>
          </p:nvSpPr>
          <p:spPr bwMode="auto">
            <a:xfrm>
              <a:off x="720" y="3120"/>
              <a:ext cx="3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29" name="Text Box 31"/>
            <p:cNvSpPr txBox="1">
              <a:spLocks noChangeArrowheads="1"/>
            </p:cNvSpPr>
            <p:nvPr/>
          </p:nvSpPr>
          <p:spPr bwMode="auto">
            <a:xfrm>
              <a:off x="1824" y="2064"/>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2</a:t>
              </a:r>
              <a:endParaRPr lang="en-US" altLang="en-US" dirty="0"/>
            </a:p>
          </p:txBody>
        </p:sp>
        <p:sp>
          <p:nvSpPr>
            <p:cNvPr id="30" name="Text Box 32"/>
            <p:cNvSpPr txBox="1">
              <a:spLocks noChangeArrowheads="1"/>
            </p:cNvSpPr>
            <p:nvPr/>
          </p:nvSpPr>
          <p:spPr bwMode="auto">
            <a:xfrm>
              <a:off x="1776" y="3120"/>
              <a:ext cx="365"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m</a:t>
              </a:r>
              <a:endParaRPr lang="en-US" altLang="en-US" dirty="0"/>
            </a:p>
          </p:txBody>
        </p:sp>
        <p:sp>
          <p:nvSpPr>
            <p:cNvPr id="31" name="Text Box 33"/>
            <p:cNvSpPr txBox="1">
              <a:spLocks noChangeArrowheads="1"/>
            </p:cNvSpPr>
            <p:nvPr/>
          </p:nvSpPr>
          <p:spPr bwMode="auto">
            <a:xfrm>
              <a:off x="1824" y="1200"/>
              <a:ext cx="326"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2" name="Oval 31"/>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mc:AlternateContent xmlns:mc="http://schemas.openxmlformats.org/markup-compatibility/2006">
        <mc:Choice xmlns:a14="http://schemas.microsoft.com/office/drawing/2010/main" Requires="a14">
          <p:sp>
            <p:nvSpPr>
              <p:cNvPr id="3" name="TextBox 2"/>
              <p:cNvSpPr txBox="1"/>
              <p:nvPr/>
            </p:nvSpPr>
            <p:spPr>
              <a:xfrm>
                <a:off x="7870649" y="3452960"/>
                <a:ext cx="863696" cy="5537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8" i="1" kern="0">
                          <a:latin typeface="Cambria Math" panose="02040503050406030204" pitchFamily="18" charset="0"/>
                        </a:rPr>
                        <m:t>𝜃</m:t>
                      </m:r>
                      <m:r>
                        <a:rPr lang="en-US" sz="3598" i="1" kern="0">
                          <a:latin typeface="Cambria Math" panose="02040503050406030204" pitchFamily="18" charset="0"/>
                        </a:rPr>
                        <m:t>()</m:t>
                      </m:r>
                    </m:oMath>
                  </m:oMathPara>
                </a14:m>
                <a:endParaRPr lang="en-US" sz="3598" kern="0" dirty="0" err="1">
                  <a:ea typeface="Arial Unicode MS" pitchFamily="34" charset="-128"/>
                  <a:cs typeface="Arial Unicode MS" pitchFamily="34" charset="-128"/>
                </a:endParaRPr>
              </a:p>
            </p:txBody>
          </p:sp>
        </mc:Choice>
        <mc:Fallback>
          <p:sp>
            <p:nvSpPr>
              <p:cNvPr id="3" name="TextBox 2"/>
              <p:cNvSpPr txBox="1">
                <a:spLocks noRot="1" noChangeAspect="1" noMove="1" noResize="1" noEditPoints="1" noAdjustHandles="1" noChangeArrowheads="1" noChangeShapeType="1" noTextEdit="1"/>
              </p:cNvSpPr>
              <p:nvPr/>
            </p:nvSpPr>
            <p:spPr>
              <a:xfrm>
                <a:off x="7870649" y="3452960"/>
                <a:ext cx="863696" cy="553742"/>
              </a:xfrm>
              <a:prstGeom prst="rect">
                <a:avLst/>
              </a:prstGeom>
              <a:blipFill>
                <a:blip r:embed="rId4"/>
                <a:stretch>
                  <a:fillRect l="-5797" r="-11594"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5650607" y="3516128"/>
                <a:ext cx="791722" cy="5959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p:sp>
            <p:nvSpPr>
              <p:cNvPr id="39" name="TextBox 38"/>
              <p:cNvSpPr txBox="1">
                <a:spLocks noRot="1" noChangeAspect="1" noMove="1" noResize="1" noEditPoints="1" noAdjustHandles="1" noChangeArrowheads="1" noChangeShapeType="1" noTextEdit="1"/>
              </p:cNvSpPr>
              <p:nvPr/>
            </p:nvSpPr>
            <p:spPr>
              <a:xfrm>
                <a:off x="5650607" y="3516128"/>
                <a:ext cx="791722" cy="595977"/>
              </a:xfrm>
              <a:prstGeom prst="rect">
                <a:avLst/>
              </a:prstGeom>
              <a:blipFill>
                <a:blip r:embed="rId5"/>
                <a:stretch>
                  <a:fillRect l="-88889" t="-147917" r="-9524" b="-204167"/>
                </a:stretch>
              </a:blipFill>
            </p:spPr>
            <p:txBody>
              <a:bodyPr/>
              <a:lstStyle/>
              <a:p>
                <a:r>
                  <a:rPr lang="en-US">
                    <a:noFill/>
                  </a:rPr>
                  <a:t> </a:t>
                </a:r>
              </a:p>
            </p:txBody>
          </p:sp>
        </mc:Fallback>
      </mc:AlternateContent>
      <p:sp>
        <p:nvSpPr>
          <p:cNvPr id="40" name="TextBox 39"/>
          <p:cNvSpPr txBox="1"/>
          <p:nvPr/>
        </p:nvSpPr>
        <p:spPr>
          <a:xfrm>
            <a:off x="6377815" y="3598750"/>
            <a:ext cx="282297" cy="18458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sp>
        <p:nvSpPr>
          <p:cNvPr id="41" name="TextBox 40"/>
          <p:cNvSpPr txBox="1"/>
          <p:nvPr/>
        </p:nvSpPr>
        <p:spPr>
          <a:xfrm>
            <a:off x="9441191" y="6130322"/>
            <a:ext cx="282297" cy="18458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spTree>
    <p:extLst>
      <p:ext uri="{BB962C8B-B14F-4D97-AF65-F5344CB8AC3E}">
        <p14:creationId xmlns:p14="http://schemas.microsoft.com/office/powerpoint/2010/main" val="192619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Network</a:t>
            </a:r>
          </a:p>
        </p:txBody>
      </p:sp>
      <p:pic>
        <p:nvPicPr>
          <p:cNvPr id="3" name="Picture 2">
            <a:extLst>
              <a:ext uri="{FF2B5EF4-FFF2-40B4-BE49-F238E27FC236}">
                <a16:creationId xmlns:a16="http://schemas.microsoft.com/office/drawing/2014/main" id="{E6225515-9B69-9E40-AEF3-155A30B4BA4B}"/>
              </a:ext>
            </a:extLst>
          </p:cNvPr>
          <p:cNvPicPr>
            <a:picLocks noChangeAspect="1"/>
          </p:cNvPicPr>
          <p:nvPr/>
        </p:nvPicPr>
        <p:blipFill>
          <a:blip r:embed="rId2"/>
          <a:stretch>
            <a:fillRect/>
          </a:stretch>
        </p:blipFill>
        <p:spPr>
          <a:xfrm>
            <a:off x="3062642" y="1892437"/>
            <a:ext cx="6069195" cy="3136174"/>
          </a:xfrm>
          <a:prstGeom prst="rect">
            <a:avLst/>
          </a:prstGeom>
        </p:spPr>
      </p:pic>
    </p:spTree>
    <p:extLst>
      <p:ext uri="{BB962C8B-B14F-4D97-AF65-F5344CB8AC3E}">
        <p14:creationId xmlns:p14="http://schemas.microsoft.com/office/powerpoint/2010/main" val="767295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pPr marL="285693" indent="-285693">
              <a:buFont typeface="Arial" charset="0"/>
              <a:buChar char="•"/>
            </a:pPr>
            <a:r>
              <a:rPr lang="en-US" sz="1600" dirty="0"/>
              <a:t>Intuitive: Easy to understand and interpret</a:t>
            </a:r>
          </a:p>
          <a:p>
            <a:pPr marL="285693" indent="-285693">
              <a:buFont typeface="Arial" charset="0"/>
              <a:buChar char="•"/>
            </a:pPr>
            <a:r>
              <a:rPr lang="en-US" sz="1600" dirty="0"/>
              <a:t>Minimal data preparation:</a:t>
            </a:r>
          </a:p>
          <a:p>
            <a:pPr marL="465657" lvl="2" indent="-285693">
              <a:buFont typeface="Arial" charset="0"/>
              <a:buChar char="•"/>
            </a:pPr>
            <a:r>
              <a:rPr lang="en-US" sz="1600" dirty="0"/>
              <a:t>Since only one feature is considered at a time, normalization is not required</a:t>
            </a:r>
          </a:p>
          <a:p>
            <a:pPr marL="465657" lvl="2" indent="-285693">
              <a:buFont typeface="Arial" charset="0"/>
              <a:buChar char="•"/>
            </a:pPr>
            <a:r>
              <a:rPr lang="en-US" sz="1600" dirty="0" err="1"/>
              <a:t>Scikit-Learn’s</a:t>
            </a:r>
            <a:r>
              <a:rPr lang="en-US" sz="1600" dirty="0"/>
              <a:t> algorithm (CART) requires creation of dummy values and removal of blanks</a:t>
            </a:r>
          </a:p>
          <a:p>
            <a:pPr marL="285693" lvl="1" indent="-285693">
              <a:buFont typeface="Arial" charset="0"/>
              <a:buChar char="•"/>
            </a:pPr>
            <a:endParaRPr lang="en-US" sz="1600" dirty="0"/>
          </a:p>
          <a:p>
            <a:pPr marL="285693" lvl="1" indent="-285693">
              <a:buFont typeface="Arial" charset="0"/>
              <a:buChar char="•"/>
            </a:pPr>
            <a:r>
              <a:rPr lang="en-US" sz="1600" dirty="0"/>
              <a:t>Performance (Prediction) is logarithmic in the number of data points used to train the tree</a:t>
            </a:r>
          </a:p>
          <a:p>
            <a:pPr marL="285693" lvl="1" indent="-285693">
              <a:buFont typeface="Arial" charset="0"/>
              <a:buChar char="•"/>
            </a:pPr>
            <a:endParaRPr lang="en-US" sz="1600" dirty="0"/>
          </a:p>
          <a:p>
            <a:pPr marL="285693" lvl="1" indent="-285693">
              <a:buFont typeface="Arial" charset="0"/>
              <a:buChar char="•"/>
            </a:pPr>
            <a:r>
              <a:rPr lang="en-US" sz="1600" dirty="0"/>
              <a:t>Can handle both numerical and categorical data</a:t>
            </a:r>
          </a:p>
          <a:p>
            <a:pPr marL="285693" lvl="1" indent="-285693">
              <a:buFont typeface="Arial" charset="0"/>
              <a:buChar char="•"/>
            </a:pPr>
            <a:endParaRPr lang="en-US" sz="1600" dirty="0"/>
          </a:p>
          <a:p>
            <a:pPr marL="285693" lvl="1" indent="-285693">
              <a:buFont typeface="Arial" charset="0"/>
              <a:buChar char="•"/>
            </a:pPr>
            <a:r>
              <a:rPr lang="en-US" sz="1600" dirty="0"/>
              <a:t>White box model, i.e. data is easy to interpret</a:t>
            </a:r>
          </a:p>
          <a:p>
            <a:pPr marL="285693" lvl="1" indent="-285693">
              <a:buFont typeface="Arial" charset="0"/>
              <a:buChar char="•"/>
            </a:pPr>
            <a:endParaRPr lang="en-US" sz="1600" dirty="0"/>
          </a:p>
          <a:p>
            <a:pPr marL="285693" lvl="1" indent="-285693">
              <a:buFont typeface="Arial" charset="0"/>
              <a:buChar char="•"/>
            </a:pPr>
            <a:r>
              <a:rPr lang="en-US" sz="1600" dirty="0"/>
              <a:t>Possible to validate a model using statistical tests</a:t>
            </a:r>
          </a:p>
        </p:txBody>
      </p:sp>
    </p:spTree>
    <p:extLst>
      <p:ext uri="{BB962C8B-B14F-4D97-AF65-F5344CB8AC3E}">
        <p14:creationId xmlns:p14="http://schemas.microsoft.com/office/powerpoint/2010/main" val="345623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(CART)</a:t>
            </a:r>
          </a:p>
        </p:txBody>
      </p:sp>
      <p:sp>
        <p:nvSpPr>
          <p:cNvPr id="3" name="Text Placeholder 2"/>
          <p:cNvSpPr>
            <a:spLocks noGrp="1"/>
          </p:cNvSpPr>
          <p:nvPr>
            <p:ph type="body" sz="quarter" idx="10"/>
          </p:nvPr>
        </p:nvSpPr>
        <p:spPr/>
        <p:txBody>
          <a:bodyPr/>
          <a:lstStyle/>
          <a:p>
            <a:r>
              <a:rPr lang="en-US" sz="1400" dirty="0"/>
              <a:t>Binary Tree</a:t>
            </a:r>
          </a:p>
          <a:p>
            <a:pPr marL="465657" lvl="2" indent="-285693">
              <a:buFont typeface="Arial" panose="020B0604020202020204" pitchFamily="34" charset="0"/>
              <a:buChar char="•"/>
            </a:pPr>
            <a:r>
              <a:rPr lang="en-US" sz="1400" b="1" dirty="0"/>
              <a:t>Internal Nodes</a:t>
            </a:r>
            <a:r>
              <a:rPr lang="en-US" sz="1400" dirty="0"/>
              <a:t>: Question on a single feature, such as “petal length &lt;= 2”</a:t>
            </a:r>
          </a:p>
          <a:p>
            <a:pPr marL="465657" lvl="2" indent="-285693">
              <a:buFont typeface="Arial" panose="020B0604020202020204" pitchFamily="34" charset="0"/>
              <a:buChar char="•"/>
            </a:pPr>
            <a:r>
              <a:rPr lang="en-US" sz="1400" b="1" dirty="0"/>
              <a:t>Leaf Nodes</a:t>
            </a:r>
            <a:r>
              <a:rPr lang="en-US" sz="1400" dirty="0"/>
              <a:t>: Contains </a:t>
            </a:r>
            <a:r>
              <a:rPr lang="en-US" sz="1400" b="1" dirty="0"/>
              <a:t>class label</a:t>
            </a:r>
            <a:r>
              <a:rPr lang="en-US" sz="1400" dirty="0"/>
              <a:t>, determined by majority vote of training examples reaching the leaf</a:t>
            </a:r>
          </a:p>
          <a:p>
            <a:pPr lvl="7" indent="0">
              <a:buNone/>
            </a:pPr>
            <a:endParaRPr lang="en-US" sz="1400" dirty="0"/>
          </a:p>
          <a:p>
            <a:pPr lvl="7" indent="0">
              <a:buNone/>
            </a:pPr>
            <a:r>
              <a:rPr lang="en-US" sz="1400" dirty="0"/>
              <a:t>Samples: The number of training examples the node represents</a:t>
            </a:r>
          </a:p>
          <a:p>
            <a:pPr lvl="7" indent="0">
              <a:buNone/>
            </a:pPr>
            <a:r>
              <a:rPr lang="en-US" sz="1400" dirty="0"/>
              <a:t>Value: Distribution of training examples by class</a:t>
            </a:r>
          </a:p>
          <a:p>
            <a:pPr lvl="7" indent="0">
              <a:buNone/>
            </a:pPr>
            <a:r>
              <a:rPr lang="en-US" sz="1400" dirty="0"/>
              <a:t>Class: Determined by majority vote</a:t>
            </a:r>
          </a:p>
          <a:p>
            <a:pPr lvl="7" indent="0">
              <a:buNone/>
            </a:pPr>
            <a:endParaRPr lang="en-US" sz="1400" dirty="0"/>
          </a:p>
          <a:p>
            <a:pPr lvl="7" indent="0">
              <a:buNone/>
            </a:pPr>
            <a:r>
              <a:rPr lang="en-US" sz="1400" dirty="0"/>
              <a:t>Impurity measure: Gini or Entropy</a:t>
            </a:r>
          </a:p>
          <a:p>
            <a:pPr lvl="7" indent="0">
              <a:buNone/>
            </a:pPr>
            <a:r>
              <a:rPr lang="en-US" sz="1400" dirty="0"/>
              <a:t> </a:t>
            </a:r>
          </a:p>
          <a:p>
            <a:pPr lvl="7" indent="0">
              <a:buNone/>
            </a:pPr>
            <a:r>
              <a:rPr lang="en-US" sz="1400" dirty="0"/>
              <a:t>	</a:t>
            </a:r>
          </a:p>
          <a:p>
            <a:pPr lvl="7" indent="0">
              <a:buNone/>
            </a:pPr>
            <a:endParaRPr lang="en-US" sz="1400" dirty="0"/>
          </a:p>
          <a:p>
            <a:pPr lvl="7" indent="0">
              <a:buNone/>
            </a:pPr>
            <a:r>
              <a:rPr lang="en-US" sz="1400" dirty="0"/>
              <a:t>Here we are using </a:t>
            </a:r>
            <a:r>
              <a:rPr lang="en-US" sz="1400" b="1" dirty="0"/>
              <a:t>Gini</a:t>
            </a:r>
          </a:p>
          <a:p>
            <a:pPr lvl="7" indent="0">
              <a:buNone/>
            </a:pPr>
            <a:r>
              <a:rPr lang="en-US" sz="1400" dirty="0"/>
              <a:t>	Value 0: All training examples belong to the same class</a:t>
            </a:r>
          </a:p>
          <a:p>
            <a:pPr lvl="7" indent="0">
              <a:buNone/>
            </a:pPr>
            <a:r>
              <a:rPr lang="en-US" sz="1400" dirty="0"/>
              <a:t>	Example, bottom-left node:</a:t>
            </a:r>
          </a:p>
          <a:p>
            <a:pPr lvl="7" indent="0">
              <a:buNone/>
            </a:pPr>
            <a:r>
              <a:rPr lang="en-US" sz="1400" dirty="0"/>
              <a:t>	Distribution: [0, 49, 5], Samples: 54 -&gt; Gini = 1 </a:t>
            </a:r>
            <a:r>
              <a:rPr lang="mr-IN" sz="1400" dirty="0"/>
              <a:t>–</a:t>
            </a:r>
            <a:r>
              <a:rPr lang="en-US" sz="1400" dirty="0"/>
              <a:t> (0/54)^2 </a:t>
            </a:r>
            <a:r>
              <a:rPr lang="mr-IN" sz="1400" dirty="0"/>
              <a:t>–</a:t>
            </a:r>
            <a:r>
              <a:rPr lang="en-US" sz="1400" dirty="0"/>
              <a:t> (49/54)^2 </a:t>
            </a:r>
            <a:r>
              <a:rPr lang="mr-IN" sz="1400" dirty="0"/>
              <a:t>–</a:t>
            </a:r>
            <a:r>
              <a:rPr lang="en-US" sz="1400" dirty="0"/>
              <a:t> (5/54)^2 = 0.168</a:t>
            </a:r>
          </a:p>
          <a:p>
            <a:pPr lvl="7" indent="0">
              <a:buNone/>
            </a:pPr>
            <a:endParaRPr lang="en-US" sz="1600" dirty="0"/>
          </a:p>
          <a:p>
            <a:pPr marL="285693" indent="-285693">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96724" y="3199350"/>
            <a:ext cx="3299925" cy="2760186"/>
          </a:xfrm>
          <a:prstGeom prst="rect">
            <a:avLst/>
          </a:prstGeom>
        </p:spPr>
      </p:pic>
      <p:pic>
        <p:nvPicPr>
          <p:cNvPr id="6" name="Picture 5"/>
          <p:cNvPicPr>
            <a:picLocks noChangeAspect="1"/>
          </p:cNvPicPr>
          <p:nvPr/>
        </p:nvPicPr>
        <p:blipFill>
          <a:blip r:embed="rId3"/>
          <a:stretch>
            <a:fillRect/>
          </a:stretch>
        </p:blipFill>
        <p:spPr>
          <a:xfrm>
            <a:off x="4714160" y="4014256"/>
            <a:ext cx="2580886" cy="583445"/>
          </a:xfrm>
          <a:prstGeom prst="rect">
            <a:avLst/>
          </a:prstGeom>
        </p:spPr>
      </p:pic>
    </p:spTree>
    <p:extLst>
      <p:ext uri="{BB962C8B-B14F-4D97-AF65-F5344CB8AC3E}">
        <p14:creationId xmlns:p14="http://schemas.microsoft.com/office/powerpoint/2010/main" val="50369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Boundaries</a:t>
            </a:r>
          </a:p>
        </p:txBody>
      </p:sp>
      <p:pic>
        <p:nvPicPr>
          <p:cNvPr id="4" name="Picture 3"/>
          <p:cNvPicPr>
            <a:picLocks noChangeAspect="1"/>
          </p:cNvPicPr>
          <p:nvPr/>
        </p:nvPicPr>
        <p:blipFill>
          <a:blip r:embed="rId2"/>
          <a:stretch>
            <a:fillRect/>
          </a:stretch>
        </p:blipFill>
        <p:spPr>
          <a:xfrm>
            <a:off x="325336" y="1462740"/>
            <a:ext cx="5708157" cy="2786232"/>
          </a:xfrm>
          <a:prstGeom prst="rect">
            <a:avLst/>
          </a:prstGeom>
        </p:spPr>
      </p:pic>
      <p:pic>
        <p:nvPicPr>
          <p:cNvPr id="5" name="Picture 4"/>
          <p:cNvPicPr>
            <a:picLocks noChangeAspect="1"/>
          </p:cNvPicPr>
          <p:nvPr/>
        </p:nvPicPr>
        <p:blipFill>
          <a:blip r:embed="rId3"/>
          <a:stretch>
            <a:fillRect/>
          </a:stretch>
        </p:blipFill>
        <p:spPr>
          <a:xfrm>
            <a:off x="8198400" y="2032224"/>
            <a:ext cx="3299925" cy="2760186"/>
          </a:xfrm>
          <a:prstGeom prst="rect">
            <a:avLst/>
          </a:prstGeom>
        </p:spPr>
      </p:pic>
      <p:sp>
        <p:nvSpPr>
          <p:cNvPr id="6" name="TextBox 5"/>
          <p:cNvSpPr txBox="1"/>
          <p:nvPr/>
        </p:nvSpPr>
        <p:spPr>
          <a:xfrm>
            <a:off x="617495" y="4610690"/>
            <a:ext cx="6338410" cy="80003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Vertical Line: Decision Boundary of root node: petal length = 2.45</a:t>
            </a:r>
          </a:p>
          <a:p>
            <a:pPr marL="285693" indent="-285693" fontAlgn="base">
              <a:spcBef>
                <a:spcPts val="600"/>
              </a:spcBef>
              <a:spcAft>
                <a:spcPct val="0"/>
              </a:spcAft>
              <a:buClr>
                <a:srgbClr val="F0AB00"/>
              </a:buClr>
              <a:buSzPct val="80000"/>
              <a:buFontTx/>
              <a:buChar char="-"/>
            </a:pPr>
            <a:r>
              <a:rPr lang="en-US" sz="1400" kern="0" dirty="0">
                <a:ea typeface="Arial Unicode MS" pitchFamily="34" charset="-128"/>
                <a:cs typeface="Arial Unicode MS" pitchFamily="34" charset="-128"/>
              </a:rPr>
              <a:t>Left area is pure (Gini=0, all examples are of type </a:t>
            </a:r>
            <a:r>
              <a:rPr lang="en-US" sz="1400" i="1" kern="0" dirty="0" err="1">
                <a:ea typeface="Arial Unicode MS" pitchFamily="34" charset="-128"/>
                <a:cs typeface="Arial Unicode MS" pitchFamily="34" charset="-128"/>
              </a:rPr>
              <a:t>setosa</a:t>
            </a:r>
            <a:r>
              <a:rPr lang="en-US" sz="1400" i="1" kern="0" dirty="0">
                <a:ea typeface="Arial Unicode MS" pitchFamily="34" charset="-128"/>
                <a:cs typeface="Arial Unicode MS" pitchFamily="34" charset="-128"/>
              </a:rPr>
              <a:t>, so</a:t>
            </a:r>
            <a:r>
              <a:rPr lang="en-US" sz="1400" kern="0" dirty="0">
                <a:ea typeface="Arial Unicode MS" pitchFamily="34" charset="-128"/>
                <a:cs typeface="Arial Unicode MS" pitchFamily="34" charset="-128"/>
              </a:rPr>
              <a:t> no further splits</a:t>
            </a:r>
            <a:endParaRPr lang="en-US" sz="1400" i="1"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Right area, horizontal line: petal width = 1.75, further splits needed (Gini = 0.5)</a:t>
            </a:r>
          </a:p>
        </p:txBody>
      </p:sp>
      <p:sp>
        <p:nvSpPr>
          <p:cNvPr id="7" name="TextBox 6"/>
          <p:cNvSpPr txBox="1"/>
          <p:nvPr/>
        </p:nvSpPr>
        <p:spPr>
          <a:xfrm>
            <a:off x="8328475" y="5133789"/>
            <a:ext cx="253389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max_depth</a:t>
            </a:r>
            <a:r>
              <a:rPr lang="en-US" sz="1800" kern="0" dirty="0">
                <a:ea typeface="Arial Unicode MS" pitchFamily="34" charset="-128"/>
                <a:cs typeface="Arial Unicode MS" pitchFamily="34" charset="-128"/>
              </a:rPr>
              <a:t> = 2)</a:t>
            </a:r>
          </a:p>
        </p:txBody>
      </p:sp>
    </p:spTree>
    <p:extLst>
      <p:ext uri="{BB962C8B-B14F-4D97-AF65-F5344CB8AC3E}">
        <p14:creationId xmlns:p14="http://schemas.microsoft.com/office/powerpoint/2010/main" val="362597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2</a:t>
            </a:r>
          </a:p>
        </p:txBody>
      </p:sp>
      <p:sp>
        <p:nvSpPr>
          <p:cNvPr id="3" name="Text Placeholder 2"/>
          <p:cNvSpPr>
            <a:spLocks noGrp="1"/>
          </p:cNvSpPr>
          <p:nvPr>
            <p:ph type="body" sz="quarter" idx="10"/>
          </p:nvPr>
        </p:nvSpPr>
        <p:spPr>
          <a:xfrm>
            <a:off x="325336" y="1724969"/>
            <a:ext cx="11542528" cy="4391027"/>
          </a:xfrm>
        </p:spPr>
        <p:txBody>
          <a:bodyPr/>
          <a:lstStyle/>
          <a:p>
            <a:pPr marL="285693" indent="-285693">
              <a:buFont typeface="Arial" charset="0"/>
              <a:buChar char="•"/>
            </a:pPr>
            <a:r>
              <a:rPr lang="en-US" sz="1600" dirty="0"/>
              <a:t>Classification</a:t>
            </a:r>
          </a:p>
          <a:p>
            <a:pPr marL="645621" lvl="3" indent="-285693"/>
            <a:r>
              <a:rPr lang="en-US" dirty="0"/>
              <a:t>(Binomial) Logistic Regression</a:t>
            </a:r>
          </a:p>
          <a:p>
            <a:pPr marL="711308" lvl="4" indent="-171416"/>
            <a:r>
              <a:rPr lang="en-US" b="0" dirty="0"/>
              <a:t>Cost Function</a:t>
            </a:r>
          </a:p>
          <a:p>
            <a:pPr marL="711308" lvl="4" indent="-171416"/>
            <a:r>
              <a:rPr lang="en-US" b="0" dirty="0"/>
              <a:t>Gradient Descent</a:t>
            </a:r>
          </a:p>
          <a:p>
            <a:pPr marL="645621" lvl="3" indent="-285693"/>
            <a:r>
              <a:rPr lang="en-US" dirty="0"/>
              <a:t>Multinomial Logistic Regression</a:t>
            </a:r>
          </a:p>
          <a:p>
            <a:pPr marL="342831" indent="-342831">
              <a:buFont typeface="Arial" charset="0"/>
              <a:buChar char="•"/>
            </a:pPr>
            <a:r>
              <a:rPr lang="en-US" sz="1600" dirty="0"/>
              <a:t>Decision Trees</a:t>
            </a:r>
          </a:p>
          <a:p>
            <a:pPr marL="342831" indent="-342831">
              <a:buFont typeface="Arial" charset="0"/>
              <a:buChar char="•"/>
            </a:pPr>
            <a:r>
              <a:rPr lang="en-US" sz="1600" dirty="0"/>
              <a:t>Ensemble Methods (not specific to decision trees)</a:t>
            </a:r>
          </a:p>
          <a:p>
            <a:pPr marL="342831" indent="-342831">
              <a:buFont typeface="Arial" charset="0"/>
              <a:buChar char="•"/>
            </a:pPr>
            <a:r>
              <a:rPr lang="en-US" sz="1600" dirty="0"/>
              <a:t>Random Forest</a:t>
            </a:r>
          </a:p>
          <a:p>
            <a:pPr marL="342831" indent="-342831">
              <a:buFont typeface="Arial" charset="0"/>
              <a:buChar char="•"/>
            </a:pPr>
            <a:r>
              <a:rPr lang="en-US" sz="1600" dirty="0"/>
              <a:t>Boosting/Bagging</a:t>
            </a:r>
          </a:p>
          <a:p>
            <a:pPr marL="645621" lvl="3" indent="-285693"/>
            <a:r>
              <a:rPr lang="en-US" dirty="0"/>
              <a:t>Gradient-boosted Trees</a:t>
            </a:r>
          </a:p>
          <a:p>
            <a:pPr marL="645621" lvl="3" indent="-285693"/>
            <a:r>
              <a:rPr lang="en-US" dirty="0" err="1"/>
              <a:t>XGBoost</a:t>
            </a:r>
            <a:endParaRPr lang="en-US" dirty="0"/>
          </a:p>
        </p:txBody>
      </p:sp>
    </p:spTree>
    <p:extLst>
      <p:ext uri="{BB962C8B-B14F-4D97-AF65-F5344CB8AC3E}">
        <p14:creationId xmlns:p14="http://schemas.microsoft.com/office/powerpoint/2010/main" val="2552535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“Growing the tree” </a:t>
            </a:r>
            <a:r>
              <a:rPr lang="mr-IN" dirty="0"/>
              <a:t>–</a:t>
            </a:r>
            <a:r>
              <a:rPr lang="en-US" dirty="0"/>
              <a:t> CART Algorithm</a:t>
            </a:r>
            <a:br>
              <a:rPr lang="en-US" dirty="0"/>
            </a:br>
            <a:endParaRPr lang="en-US" dirty="0"/>
          </a:p>
        </p:txBody>
      </p:sp>
      <p:sp>
        <p:nvSpPr>
          <p:cNvPr id="3" name="Text Placeholder 2"/>
          <p:cNvSpPr>
            <a:spLocks noGrp="1"/>
          </p:cNvSpPr>
          <p:nvPr>
            <p:ph type="body" sz="quarter" idx="10"/>
          </p:nvPr>
        </p:nvSpPr>
        <p:spPr/>
        <p:txBody>
          <a:bodyPr/>
          <a:lstStyle/>
          <a:p>
            <a:r>
              <a:rPr lang="en-US" sz="1400" dirty="0"/>
              <a:t>Idea: Split training set into two subsets using a single feature </a:t>
            </a:r>
            <a:r>
              <a:rPr lang="en-US" sz="1400" i="1" dirty="0"/>
              <a:t>k</a:t>
            </a:r>
            <a:r>
              <a:rPr lang="en-US" sz="1400" dirty="0"/>
              <a:t> and a threshold </a:t>
            </a:r>
            <a:r>
              <a:rPr lang="en-US" sz="1400" i="1" dirty="0" err="1"/>
              <a:t>t</a:t>
            </a:r>
            <a:r>
              <a:rPr lang="en-US" sz="1400" i="1" baseline="-25000" dirty="0" err="1"/>
              <a:t>k</a:t>
            </a:r>
            <a:r>
              <a:rPr lang="en-US" sz="1400" dirty="0"/>
              <a:t> (e.g. </a:t>
            </a:r>
            <a:r>
              <a:rPr lang="en-US" sz="1400" i="1" dirty="0"/>
              <a:t>k</a:t>
            </a:r>
            <a:r>
              <a:rPr lang="en-US" sz="1400" dirty="0"/>
              <a:t> = petal width, </a:t>
            </a:r>
            <a:r>
              <a:rPr lang="en-US" sz="1400" i="1" dirty="0" err="1"/>
              <a:t>t</a:t>
            </a:r>
            <a:r>
              <a:rPr lang="en-US" sz="1400" i="1" baseline="-25000" dirty="0" err="1"/>
              <a:t>k</a:t>
            </a:r>
            <a:r>
              <a:rPr lang="en-US" sz="1400" dirty="0"/>
              <a:t> = 1.75)</a:t>
            </a:r>
          </a:p>
          <a:p>
            <a:r>
              <a:rPr lang="en-US" sz="1400" dirty="0"/>
              <a:t> Choice of k, </a:t>
            </a:r>
            <a:r>
              <a:rPr lang="en-US" sz="1400" dirty="0" err="1"/>
              <a:t>t</a:t>
            </a:r>
            <a:r>
              <a:rPr lang="en-US" sz="1400" baseline="-25000" dirty="0" err="1"/>
              <a:t>k</a:t>
            </a:r>
            <a:r>
              <a:rPr lang="en-US" sz="1400" dirty="0"/>
              <a:t>: Find the pair (k, </a:t>
            </a:r>
            <a:r>
              <a:rPr lang="en-US" sz="1400" dirty="0" err="1"/>
              <a:t>t</a:t>
            </a:r>
            <a:r>
              <a:rPr lang="en-US" sz="1400" baseline="-25000" dirty="0" err="1"/>
              <a:t>k</a:t>
            </a:r>
            <a:r>
              <a:rPr lang="en-US" sz="1400" dirty="0"/>
              <a:t>) that produces the purest subsets (based on Gini impurity or Entropy)</a:t>
            </a:r>
          </a:p>
          <a:p>
            <a:r>
              <a:rPr lang="en-US" sz="1400" dirty="0"/>
              <a:t>Cost Function: J(k, </a:t>
            </a:r>
            <a:r>
              <a:rPr lang="en-US" sz="1400" dirty="0" err="1"/>
              <a:t>t</a:t>
            </a:r>
            <a:r>
              <a:rPr lang="en-US" sz="1400" baseline="-25000" dirty="0" err="1"/>
              <a:t>k</a:t>
            </a:r>
            <a:r>
              <a:rPr lang="en-US" sz="1400" dirty="0"/>
              <a:t>)  =  (</a:t>
            </a:r>
            <a:r>
              <a:rPr lang="en-US" sz="1400" dirty="0" err="1"/>
              <a:t>m</a:t>
            </a:r>
            <a:r>
              <a:rPr lang="en-US" sz="1400" baseline="-25000" dirty="0" err="1"/>
              <a:t>left</a:t>
            </a:r>
            <a:r>
              <a:rPr lang="en-US" sz="1400" dirty="0"/>
              <a:t> / m) * </a:t>
            </a:r>
            <a:r>
              <a:rPr lang="en-US" sz="1400" dirty="0" err="1"/>
              <a:t>G</a:t>
            </a:r>
            <a:r>
              <a:rPr lang="en-US" sz="1400" baseline="-25000" dirty="0" err="1"/>
              <a:t>left</a:t>
            </a:r>
            <a:r>
              <a:rPr lang="en-US" sz="1400" dirty="0"/>
              <a:t>  +  (</a:t>
            </a:r>
            <a:r>
              <a:rPr lang="en-US" sz="1400" dirty="0" err="1"/>
              <a:t>m</a:t>
            </a:r>
            <a:r>
              <a:rPr lang="en-US" sz="1400" baseline="-25000" dirty="0" err="1"/>
              <a:t>right</a:t>
            </a:r>
            <a:r>
              <a:rPr lang="en-US" sz="1400" dirty="0"/>
              <a:t> / m) * </a:t>
            </a:r>
            <a:r>
              <a:rPr lang="en-US" sz="1400" dirty="0" err="1"/>
              <a:t>G</a:t>
            </a:r>
            <a:r>
              <a:rPr lang="en-US" sz="1400" baseline="-25000" dirty="0" err="1"/>
              <a:t>right</a:t>
            </a:r>
            <a:endParaRPr lang="en-US" sz="1400" dirty="0"/>
          </a:p>
          <a:p>
            <a:pPr lvl="3"/>
            <a:r>
              <a:rPr lang="en-US" sz="1400" dirty="0" err="1"/>
              <a:t>G</a:t>
            </a:r>
            <a:r>
              <a:rPr lang="en-US" sz="1400" baseline="-25000" dirty="0" err="1"/>
              <a:t>left</a:t>
            </a:r>
            <a:r>
              <a:rPr lang="en-US" sz="1400" baseline="-25000" dirty="0"/>
              <a:t>/right</a:t>
            </a:r>
            <a:r>
              <a:rPr lang="en-US" sz="1400" dirty="0"/>
              <a:t>: Impurity of the left/right subset</a:t>
            </a:r>
          </a:p>
          <a:p>
            <a:pPr lvl="3"/>
            <a:r>
              <a:rPr lang="en-US" sz="1400" dirty="0" err="1"/>
              <a:t>m</a:t>
            </a:r>
            <a:r>
              <a:rPr lang="en-US" sz="1400" baseline="-25000" dirty="0" err="1"/>
              <a:t>left</a:t>
            </a:r>
            <a:r>
              <a:rPr lang="en-US" sz="1400" baseline="-25000" dirty="0"/>
              <a:t>/right</a:t>
            </a:r>
            <a:r>
              <a:rPr lang="en-US" sz="1400" dirty="0"/>
              <a:t>: Number of instances in the left/right subset</a:t>
            </a:r>
          </a:p>
          <a:p>
            <a:pPr marL="179964" lvl="3" indent="0">
              <a:buNone/>
            </a:pPr>
            <a:endParaRPr lang="en-US" sz="1400" dirty="0"/>
          </a:p>
          <a:p>
            <a:pPr marL="0" lvl="2" indent="0">
              <a:buNone/>
            </a:pPr>
            <a:r>
              <a:rPr lang="en-US" sz="1400" dirty="0"/>
              <a:t>The algorithm splits the subsets recursively using the same logic until the maximum depth is reached (</a:t>
            </a:r>
            <a:r>
              <a:rPr lang="en-US" sz="1400" dirty="0" err="1"/>
              <a:t>max_depth</a:t>
            </a:r>
            <a:r>
              <a:rPr lang="en-US" sz="1400" dirty="0"/>
              <a:t> hyperparameter), </a:t>
            </a:r>
          </a:p>
          <a:p>
            <a:pPr marL="0" lvl="2" indent="0">
              <a:buNone/>
            </a:pPr>
            <a:r>
              <a:rPr lang="en-US" sz="1400" dirty="0"/>
              <a:t>or it cannot find a split that reduces impurity.</a:t>
            </a:r>
          </a:p>
          <a:p>
            <a:pPr marL="0" lvl="2" indent="0">
              <a:buNone/>
            </a:pPr>
            <a:endParaRPr lang="en-US" sz="1400" dirty="0"/>
          </a:p>
          <a:p>
            <a:pPr marL="0" lvl="2" indent="0">
              <a:buNone/>
            </a:pPr>
            <a:r>
              <a:rPr lang="en-US" sz="1400" dirty="0"/>
              <a:t>Differences between </a:t>
            </a:r>
            <a:r>
              <a:rPr lang="en-US" sz="1400" b="1" dirty="0"/>
              <a:t>Gini impurity </a:t>
            </a:r>
            <a:r>
              <a:rPr lang="en-US" sz="1400" dirty="0"/>
              <a:t>and </a:t>
            </a:r>
            <a:r>
              <a:rPr lang="en-US" sz="1400" b="1" dirty="0"/>
              <a:t>Maximum Entropy</a:t>
            </a:r>
          </a:p>
          <a:p>
            <a:pPr lvl="2">
              <a:buFontTx/>
              <a:buChar char="-"/>
            </a:pPr>
            <a:r>
              <a:rPr lang="en-US" sz="1400" dirty="0"/>
              <a:t>Both lead to very similar results, ME is slightly slower</a:t>
            </a:r>
          </a:p>
          <a:p>
            <a:pPr lvl="2">
              <a:buFontTx/>
              <a:buChar char="-"/>
            </a:pPr>
            <a:r>
              <a:rPr lang="en-US" sz="1400" dirty="0"/>
              <a:t>Gini tends to isolate the most frequent class in its own branch</a:t>
            </a:r>
          </a:p>
          <a:p>
            <a:pPr lvl="2">
              <a:buFontTx/>
              <a:buChar char="-"/>
            </a:pPr>
            <a:r>
              <a:rPr lang="en-US" sz="1400" dirty="0"/>
              <a:t>ME may lead to slightly more balanced trees</a:t>
            </a:r>
          </a:p>
          <a:p>
            <a:pPr marL="0" lvl="2" indent="0">
              <a:buNone/>
            </a:pPr>
            <a:endParaRPr lang="en-US" sz="1400" dirty="0"/>
          </a:p>
          <a:p>
            <a:pPr marL="0" lvl="2" indent="0">
              <a:buNone/>
            </a:pPr>
            <a:endParaRPr lang="en-US" sz="1400" dirty="0"/>
          </a:p>
        </p:txBody>
      </p:sp>
    </p:spTree>
    <p:extLst>
      <p:ext uri="{BB962C8B-B14F-4D97-AF65-F5344CB8AC3E}">
        <p14:creationId xmlns:p14="http://schemas.microsoft.com/office/powerpoint/2010/main" val="3796797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Decision Trees</a:t>
            </a:r>
          </a:p>
        </p:txBody>
      </p:sp>
      <p:sp>
        <p:nvSpPr>
          <p:cNvPr id="3" name="Text Placeholder 2"/>
          <p:cNvSpPr>
            <a:spLocks noGrp="1"/>
          </p:cNvSpPr>
          <p:nvPr>
            <p:ph type="body" sz="quarter" idx="10"/>
          </p:nvPr>
        </p:nvSpPr>
        <p:spPr/>
        <p:txBody>
          <a:bodyPr/>
          <a:lstStyle/>
          <a:p>
            <a:pPr marL="285693" indent="-285693">
              <a:buFont typeface="Arial" charset="0"/>
              <a:buChar char="•"/>
            </a:pPr>
            <a:r>
              <a:rPr lang="en-US" sz="1800" dirty="0"/>
              <a:t>Overfitting: The trees can be very complex and do not generalize the data well. </a:t>
            </a:r>
          </a:p>
          <a:p>
            <a:pPr marL="285693" indent="-285693">
              <a:buFont typeface="Arial" charset="0"/>
              <a:buChar char="•"/>
            </a:pPr>
            <a:r>
              <a:rPr lang="en-US" sz="1800" dirty="0"/>
              <a:t>Small variations in the data might result in a completely different tree being generated.</a:t>
            </a:r>
          </a:p>
          <a:p>
            <a:pPr marL="285693" indent="-285693">
              <a:buFont typeface="Arial" charset="0"/>
              <a:buChar char="•"/>
            </a:pPr>
            <a:r>
              <a:rPr lang="en-US" sz="1800" dirty="0"/>
              <a:t>The learning of an optimal decision tree is NP-complete, so heuristic algorithms (e.g. greedy algorithm) is used. An optimal decision is made at each node, but a globally optimal decision tree cannot be guaranteed.</a:t>
            </a:r>
          </a:p>
          <a:p>
            <a:pPr marL="285693" indent="-285693">
              <a:buFont typeface="Arial" charset="0"/>
              <a:buChar char="•"/>
            </a:pPr>
            <a:r>
              <a:rPr lang="en-US" sz="1800" dirty="0"/>
              <a:t>Since a split is only based on one feature at a time, certain functions (e.g. XOR) cannot be expressed easily</a:t>
            </a:r>
          </a:p>
          <a:p>
            <a:pPr marL="285693" indent="-285693">
              <a:buFont typeface="Arial" charset="0"/>
              <a:buChar char="•"/>
            </a:pPr>
            <a:endParaRPr lang="en-US" sz="1400" dirty="0"/>
          </a:p>
        </p:txBody>
      </p:sp>
    </p:spTree>
    <p:extLst>
      <p:ext uri="{BB962C8B-B14F-4D97-AF65-F5344CB8AC3E}">
        <p14:creationId xmlns:p14="http://schemas.microsoft.com/office/powerpoint/2010/main" val="1350051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Text Placeholder 2"/>
          <p:cNvSpPr>
            <a:spLocks noGrp="1"/>
          </p:cNvSpPr>
          <p:nvPr>
            <p:ph type="body" sz="quarter" idx="10"/>
          </p:nvPr>
        </p:nvSpPr>
        <p:spPr>
          <a:xfrm>
            <a:off x="325335" y="1460714"/>
            <a:ext cx="8032950" cy="4620999"/>
          </a:xfrm>
        </p:spPr>
        <p:txBody>
          <a:bodyPr/>
          <a:lstStyle/>
          <a:p>
            <a:r>
              <a:rPr lang="en-US" sz="1400" dirty="0"/>
              <a:t>A decision tree model is nonparametric, so it is free to fit the training data very closely which often leads to overfitting.</a:t>
            </a:r>
          </a:p>
          <a:p>
            <a:r>
              <a:rPr lang="en-US" sz="1400" dirty="0"/>
              <a:t>To avoid overfitting, we often have to restrict (regularize) the model (i.e. increase the bias)</a:t>
            </a:r>
          </a:p>
          <a:p>
            <a:pPr marL="285693" indent="-285693">
              <a:buFont typeface="Arial" charset="0"/>
              <a:buChar char="•"/>
            </a:pPr>
            <a:r>
              <a:rPr lang="en-US" sz="1400" dirty="0" err="1"/>
              <a:t>max_depth</a:t>
            </a:r>
            <a:r>
              <a:rPr lang="en-US" sz="1400" dirty="0"/>
              <a:t> (maximum depth of the tree)</a:t>
            </a:r>
          </a:p>
          <a:p>
            <a:pPr marL="285693" indent="-285693">
              <a:buFont typeface="Arial" charset="0"/>
              <a:buChar char="•"/>
            </a:pPr>
            <a:r>
              <a:rPr lang="en-US" sz="1400" dirty="0" err="1"/>
              <a:t>min_samples_split</a:t>
            </a:r>
            <a:r>
              <a:rPr lang="en-US" sz="1400" dirty="0"/>
              <a:t> (minimum number of samples a node must have before it can split)</a:t>
            </a:r>
          </a:p>
          <a:p>
            <a:pPr marL="285693" indent="-285693">
              <a:buFont typeface="Arial" charset="0"/>
              <a:buChar char="•"/>
            </a:pPr>
            <a:r>
              <a:rPr lang="en-US" sz="1400" dirty="0" err="1"/>
              <a:t>min_samples_leave</a:t>
            </a:r>
            <a:r>
              <a:rPr lang="en-US" sz="1400" dirty="0"/>
              <a:t> (minimum number of samples a leave node must have)</a:t>
            </a:r>
          </a:p>
          <a:p>
            <a:pPr marL="285693" indent="-285693">
              <a:buFont typeface="Arial" charset="0"/>
              <a:buChar char="•"/>
            </a:pPr>
            <a:r>
              <a:rPr lang="en-US" sz="1400" dirty="0" err="1"/>
              <a:t>max_leave_nodes</a:t>
            </a:r>
            <a:r>
              <a:rPr lang="en-US" sz="1400" dirty="0"/>
              <a:t> (maximum number of leave nodes)</a:t>
            </a:r>
          </a:p>
          <a:p>
            <a:pPr marL="285693" indent="-285693">
              <a:buFont typeface="Arial" charset="0"/>
              <a:buChar char="•"/>
            </a:pPr>
            <a:r>
              <a:rPr lang="mr-IN" sz="1400" dirty="0"/>
              <a:t>…</a:t>
            </a:r>
            <a:endParaRPr lang="en-US" sz="1400" dirty="0"/>
          </a:p>
          <a:p>
            <a:pPr marL="285693" indent="-285693">
              <a:buFont typeface="Arial" charset="0"/>
              <a:buChar char="•"/>
            </a:pPr>
            <a:r>
              <a:rPr lang="en-US" sz="1400" dirty="0"/>
              <a:t>The model is regularized by increasing the </a:t>
            </a:r>
            <a:r>
              <a:rPr lang="en-US" sz="1400" dirty="0" err="1"/>
              <a:t>min_xxx</a:t>
            </a:r>
            <a:r>
              <a:rPr lang="en-US" sz="1400" dirty="0"/>
              <a:t> parameters and decreasing the </a:t>
            </a:r>
            <a:r>
              <a:rPr lang="en-US" sz="1400" dirty="0" err="1"/>
              <a:t>max_xxx</a:t>
            </a:r>
            <a:r>
              <a:rPr lang="en-US" sz="1400" dirty="0"/>
              <a:t> parameters.</a:t>
            </a:r>
          </a:p>
        </p:txBody>
      </p:sp>
      <p:pic>
        <p:nvPicPr>
          <p:cNvPr id="5" name="Picture 4"/>
          <p:cNvPicPr>
            <a:picLocks noChangeAspect="1"/>
          </p:cNvPicPr>
          <p:nvPr/>
        </p:nvPicPr>
        <p:blipFill>
          <a:blip r:embed="rId2"/>
          <a:stretch>
            <a:fillRect/>
          </a:stretch>
        </p:blipFill>
        <p:spPr>
          <a:xfrm>
            <a:off x="8358285" y="1367239"/>
            <a:ext cx="3275083" cy="2290268"/>
          </a:xfrm>
          <a:prstGeom prst="rect">
            <a:avLst/>
          </a:prstGeom>
        </p:spPr>
      </p:pic>
      <p:pic>
        <p:nvPicPr>
          <p:cNvPr id="7" name="Picture 6"/>
          <p:cNvPicPr>
            <a:picLocks noChangeAspect="1"/>
          </p:cNvPicPr>
          <p:nvPr/>
        </p:nvPicPr>
        <p:blipFill>
          <a:blip r:embed="rId3"/>
          <a:stretch>
            <a:fillRect/>
          </a:stretch>
        </p:blipFill>
        <p:spPr>
          <a:xfrm>
            <a:off x="8358284" y="3771213"/>
            <a:ext cx="3275083" cy="2310036"/>
          </a:xfrm>
          <a:prstGeom prst="rect">
            <a:avLst/>
          </a:prstGeom>
        </p:spPr>
      </p:pic>
    </p:spTree>
    <p:extLst>
      <p:ext uri="{BB962C8B-B14F-4D97-AF65-F5344CB8AC3E}">
        <p14:creationId xmlns:p14="http://schemas.microsoft.com/office/powerpoint/2010/main" val="911816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Text Placeholder 2"/>
          <p:cNvSpPr>
            <a:spLocks noGrp="1"/>
          </p:cNvSpPr>
          <p:nvPr>
            <p:ph type="body" sz="quarter" idx="10"/>
          </p:nvPr>
        </p:nvSpPr>
        <p:spPr/>
        <p:txBody>
          <a:bodyPr/>
          <a:lstStyle/>
          <a:p>
            <a:r>
              <a:rPr lang="en-US" sz="1400" dirty="0"/>
              <a:t>Hard-Voting Classifier</a:t>
            </a:r>
          </a:p>
          <a:p>
            <a:pPr marL="342831" indent="-342831">
              <a:buFont typeface="Arial" charset="0"/>
              <a:buChar char="•"/>
            </a:pPr>
            <a:r>
              <a:rPr lang="en-US" sz="1400" dirty="0"/>
              <a:t>Train several classifiers</a:t>
            </a:r>
          </a:p>
          <a:p>
            <a:pPr marL="342831" indent="-342831">
              <a:buFont typeface="Arial" charset="0"/>
              <a:buChar char="•"/>
            </a:pPr>
            <a:r>
              <a:rPr lang="en-US" sz="1400" dirty="0"/>
              <a:t>Aggregate the predictions of each classifier and predict the class that gets the most votes</a:t>
            </a:r>
          </a:p>
          <a:p>
            <a:r>
              <a:rPr lang="en-US" sz="1400" dirty="0"/>
              <a:t>An ensemble method often provides good results (“strong learner”) even if the individual classifiers perform just slightly better than random guessing (“weak learner”) </a:t>
            </a:r>
            <a:r>
              <a:rPr lang="mr-IN" sz="1400" dirty="0"/>
              <a:t>–</a:t>
            </a:r>
            <a:r>
              <a:rPr lang="en-US" sz="1400" dirty="0"/>
              <a:t> provided that there are a sufficient number of diverse weak learners.</a:t>
            </a:r>
          </a:p>
          <a:p>
            <a:endParaRPr lang="en-US" sz="1400" dirty="0"/>
          </a:p>
          <a:p>
            <a:r>
              <a:rPr lang="en-US" sz="1400" dirty="0"/>
              <a:t>Soft-Voting Classifier</a:t>
            </a:r>
          </a:p>
          <a:p>
            <a:pPr marL="342831" indent="-342831">
              <a:buFont typeface="Arial" charset="0"/>
              <a:buChar char="•"/>
            </a:pPr>
            <a:r>
              <a:rPr lang="en-US" sz="1400" dirty="0"/>
              <a:t>Train several classifiers that can provide a class probability</a:t>
            </a:r>
          </a:p>
          <a:p>
            <a:pPr marL="342831" indent="-342831">
              <a:buFont typeface="Arial" charset="0"/>
              <a:buChar char="•"/>
            </a:pPr>
            <a:r>
              <a:rPr lang="en-US" sz="1400" dirty="0"/>
              <a:t>Predict the class with the highest class probability averaged over all the individual classifiers</a:t>
            </a:r>
          </a:p>
          <a:p>
            <a:endParaRPr lang="en-US" sz="1400" dirty="0"/>
          </a:p>
        </p:txBody>
      </p:sp>
    </p:spTree>
    <p:extLst>
      <p:ext uri="{BB962C8B-B14F-4D97-AF65-F5344CB8AC3E}">
        <p14:creationId xmlns:p14="http://schemas.microsoft.com/office/powerpoint/2010/main" val="2580812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and Pasting / Random Features and Subspaces</a:t>
            </a:r>
          </a:p>
        </p:txBody>
      </p:sp>
      <p:sp>
        <p:nvSpPr>
          <p:cNvPr id="3" name="Text Placeholder 2"/>
          <p:cNvSpPr>
            <a:spLocks noGrp="1"/>
          </p:cNvSpPr>
          <p:nvPr>
            <p:ph type="body" sz="quarter" idx="10"/>
          </p:nvPr>
        </p:nvSpPr>
        <p:spPr>
          <a:xfrm>
            <a:off x="325336" y="1591318"/>
            <a:ext cx="11542528" cy="4391027"/>
          </a:xfrm>
        </p:spPr>
        <p:txBody>
          <a:bodyPr/>
          <a:lstStyle/>
          <a:p>
            <a:r>
              <a:rPr lang="en-US" sz="1400" dirty="0"/>
              <a:t>Instead of using different algorithms, train the same algorithm on different random subsets of the training set.</a:t>
            </a:r>
          </a:p>
          <a:p>
            <a:r>
              <a:rPr lang="en-US" sz="1400" dirty="0"/>
              <a:t>Bagging (Bootstrap Aggregation): Sampling is performed </a:t>
            </a:r>
            <a:r>
              <a:rPr lang="en-US" sz="1400" i="1" dirty="0"/>
              <a:t>with</a:t>
            </a:r>
            <a:r>
              <a:rPr lang="en-US" sz="1400" dirty="0"/>
              <a:t> replacement</a:t>
            </a:r>
          </a:p>
          <a:p>
            <a:r>
              <a:rPr lang="en-US" sz="1400" dirty="0"/>
              <a:t>Pasting (less common): Sampling is performed </a:t>
            </a:r>
            <a:r>
              <a:rPr lang="en-US" sz="1400" i="1" dirty="0"/>
              <a:t>without</a:t>
            </a:r>
            <a:r>
              <a:rPr lang="en-US" sz="1400" dirty="0"/>
              <a:t> replacement</a:t>
            </a:r>
          </a:p>
          <a:p>
            <a:r>
              <a:rPr lang="en-US" sz="1400" dirty="0"/>
              <a:t>Bagging allows training instances to be sampled several times for the same predictor.</a:t>
            </a:r>
          </a:p>
          <a:p>
            <a:r>
              <a:rPr lang="en-US" sz="1400" dirty="0"/>
              <a:t>An ensemble method based on bagging has a similar bias as a classifier trained on the entire dataset, but its variance is lower.</a:t>
            </a:r>
          </a:p>
          <a:p>
            <a:r>
              <a:rPr lang="en-US" sz="1400" dirty="0"/>
              <a:t>Out-of-Bag Evaluation: Since not all training instances are sampled for each predictor, the remain ones (so-called out-of-bag instance) can be used for validation. This eliminates the need for keeping a separate validation set or using cross-validation.</a:t>
            </a:r>
          </a:p>
          <a:p>
            <a:r>
              <a:rPr lang="en-US" sz="1400" dirty="0"/>
              <a:t>Random Features: Sample the features of the datasets in addition to the training instances. </a:t>
            </a:r>
          </a:p>
          <a:p>
            <a:r>
              <a:rPr lang="en-US" sz="1400" dirty="0"/>
              <a:t>Random Subspaces: Sample the features, but use all training instances.</a:t>
            </a:r>
          </a:p>
          <a:p>
            <a:endParaRPr lang="en-US" sz="1400" dirty="0"/>
          </a:p>
          <a:p>
            <a:endParaRPr lang="en-US" sz="1400" dirty="0"/>
          </a:p>
        </p:txBody>
      </p:sp>
    </p:spTree>
    <p:extLst>
      <p:ext uri="{BB962C8B-B14F-4D97-AF65-F5344CB8AC3E}">
        <p14:creationId xmlns:p14="http://schemas.microsoft.com/office/powerpoint/2010/main" val="3911247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sz="quarter" idx="10"/>
          </p:nvPr>
        </p:nvSpPr>
        <p:spPr/>
        <p:txBody>
          <a:bodyPr/>
          <a:lstStyle/>
          <a:p>
            <a:r>
              <a:rPr lang="en-US" sz="1600" dirty="0"/>
              <a:t>A random forest is an ensemble of decision trees typically trained via bagging.</a:t>
            </a:r>
          </a:p>
          <a:p>
            <a:r>
              <a:rPr lang="en-US" sz="1600" dirty="0"/>
              <a:t>All regularization parameters that are available for decision trees apply.</a:t>
            </a:r>
          </a:p>
          <a:p>
            <a:r>
              <a:rPr lang="en-US" sz="1600" dirty="0"/>
              <a:t>Since individual trees are based on different random subsets, the nodes are split differently (both on different features and thresholds). Thus, the individual classifiers are more diverse, and the ensemble has a lower variance.</a:t>
            </a:r>
          </a:p>
          <a:p>
            <a:endParaRPr lang="en-US" sz="1600" dirty="0"/>
          </a:p>
          <a:p>
            <a:r>
              <a:rPr lang="en-US" sz="1600" dirty="0"/>
              <a:t>Extra-Trees: Instead of selecting the best threshold, use random thresholds in order to make the individual trees even more diverse. The is called extremely randomized trees (or “extra-tress”).</a:t>
            </a:r>
          </a:p>
          <a:p>
            <a:endParaRPr lang="en-US" sz="1600" dirty="0"/>
          </a:p>
        </p:txBody>
      </p:sp>
    </p:spTree>
    <p:extLst>
      <p:ext uri="{BB962C8B-B14F-4D97-AF65-F5344CB8AC3E}">
        <p14:creationId xmlns:p14="http://schemas.microsoft.com/office/powerpoint/2010/main" val="1251506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pic>
        <p:nvPicPr>
          <p:cNvPr id="4" name="Picture 3">
            <a:extLst>
              <a:ext uri="{FF2B5EF4-FFF2-40B4-BE49-F238E27FC236}">
                <a16:creationId xmlns:a16="http://schemas.microsoft.com/office/drawing/2014/main" id="{33B0B643-6915-384D-8AA0-26FC283C06F1}"/>
              </a:ext>
            </a:extLst>
          </p:cNvPr>
          <p:cNvPicPr>
            <a:picLocks noChangeAspect="1"/>
          </p:cNvPicPr>
          <p:nvPr/>
        </p:nvPicPr>
        <p:blipFill>
          <a:blip r:embed="rId2"/>
          <a:stretch>
            <a:fillRect/>
          </a:stretch>
        </p:blipFill>
        <p:spPr>
          <a:xfrm>
            <a:off x="1074590" y="1334173"/>
            <a:ext cx="9499470" cy="5181530"/>
          </a:xfrm>
          <a:prstGeom prst="rect">
            <a:avLst/>
          </a:prstGeom>
        </p:spPr>
      </p:pic>
    </p:spTree>
    <p:extLst>
      <p:ext uri="{BB962C8B-B14F-4D97-AF65-F5344CB8AC3E}">
        <p14:creationId xmlns:p14="http://schemas.microsoft.com/office/powerpoint/2010/main" val="3749786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Boosting</a:t>
            </a:r>
          </a:p>
        </p:txBody>
      </p:sp>
      <p:pic>
        <p:nvPicPr>
          <p:cNvPr id="3" name="Picture 2">
            <a:extLst>
              <a:ext uri="{FF2B5EF4-FFF2-40B4-BE49-F238E27FC236}">
                <a16:creationId xmlns:a16="http://schemas.microsoft.com/office/drawing/2014/main" id="{774EB3DA-5DE6-CB44-94F3-EB83ACEB0D20}"/>
              </a:ext>
            </a:extLst>
          </p:cNvPr>
          <p:cNvPicPr>
            <a:picLocks noChangeAspect="1"/>
          </p:cNvPicPr>
          <p:nvPr/>
        </p:nvPicPr>
        <p:blipFill>
          <a:blip r:embed="rId2"/>
          <a:stretch>
            <a:fillRect/>
          </a:stretch>
        </p:blipFill>
        <p:spPr>
          <a:xfrm>
            <a:off x="1719496" y="1370903"/>
            <a:ext cx="8754209" cy="4912891"/>
          </a:xfrm>
          <a:prstGeom prst="rect">
            <a:avLst/>
          </a:prstGeom>
        </p:spPr>
      </p:pic>
      <p:sp>
        <p:nvSpPr>
          <p:cNvPr id="5" name="Rectangle 4">
            <a:extLst>
              <a:ext uri="{FF2B5EF4-FFF2-40B4-BE49-F238E27FC236}">
                <a16:creationId xmlns:a16="http://schemas.microsoft.com/office/drawing/2014/main" id="{974D74DF-59F3-7843-8C75-76A433EE2873}"/>
              </a:ext>
            </a:extLst>
          </p:cNvPr>
          <p:cNvSpPr/>
          <p:nvPr/>
        </p:nvSpPr>
        <p:spPr>
          <a:xfrm>
            <a:off x="314412" y="6114556"/>
            <a:ext cx="4170370" cy="338476"/>
          </a:xfrm>
          <a:prstGeom prst="rect">
            <a:avLst/>
          </a:prstGeom>
        </p:spPr>
        <p:txBody>
          <a:bodyPr wrap="none">
            <a:spAutoFit/>
          </a:bodyPr>
          <a:lstStyle/>
          <a:p>
            <a:r>
              <a:rPr lang="en-US" sz="1600" dirty="0"/>
              <a:t>https://</a:t>
            </a:r>
            <a:r>
              <a:rPr lang="en-US" sz="1600" dirty="0" err="1"/>
              <a:t>github.com</a:t>
            </a:r>
            <a:r>
              <a:rPr lang="en-US" sz="1600" dirty="0"/>
              <a:t>/</a:t>
            </a:r>
            <a:r>
              <a:rPr lang="en-US" sz="1600" dirty="0" err="1"/>
              <a:t>pprett</a:t>
            </a:r>
            <a:r>
              <a:rPr lang="en-US" sz="1600" dirty="0"/>
              <a:t>/</a:t>
            </a:r>
            <a:r>
              <a:rPr lang="en-US" sz="1600" dirty="0" err="1"/>
              <a:t>pydata</a:t>
            </a:r>
            <a:r>
              <a:rPr lang="en-US" sz="1600" dirty="0"/>
              <a:t>-</a:t>
            </a:r>
            <a:r>
              <a:rPr lang="en-US" sz="1600" dirty="0" err="1"/>
              <a:t>gbrt</a:t>
            </a:r>
            <a:r>
              <a:rPr lang="en-US" sz="1600" dirty="0"/>
              <a:t>-tutorial</a:t>
            </a:r>
          </a:p>
        </p:txBody>
      </p:sp>
    </p:spTree>
    <p:extLst>
      <p:ext uri="{BB962C8B-B14F-4D97-AF65-F5344CB8AC3E}">
        <p14:creationId xmlns:p14="http://schemas.microsoft.com/office/powerpoint/2010/main" val="3943051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Text Placeholder 2"/>
          <p:cNvSpPr>
            <a:spLocks noGrp="1"/>
          </p:cNvSpPr>
          <p:nvPr>
            <p:ph type="body" sz="quarter" idx="10"/>
          </p:nvPr>
        </p:nvSpPr>
        <p:spPr/>
        <p:txBody>
          <a:bodyPr/>
          <a:lstStyle/>
          <a:p>
            <a:r>
              <a:rPr lang="en-US" dirty="0"/>
              <a:t>K-means</a:t>
            </a:r>
          </a:p>
        </p:txBody>
      </p:sp>
    </p:spTree>
    <p:extLst>
      <p:ext uri="{BB962C8B-B14F-4D97-AF65-F5344CB8AC3E}">
        <p14:creationId xmlns:p14="http://schemas.microsoft.com/office/powerpoint/2010/main" val="151919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 K-Means Clustering</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dirty="0"/>
              <a:t>Separate (unlabeled) samples into k groups by trying to minimize within-cluster sum-of-squares</a:t>
            </a:r>
          </a:p>
          <a:p>
            <a:pPr marL="342831" indent="-342831">
              <a:buFont typeface="Arial" charset="0"/>
              <a:buChar char="•"/>
            </a:pPr>
            <a:r>
              <a:rPr lang="en-US" dirty="0"/>
              <a:t>Number of clusters need to be specified</a:t>
            </a:r>
          </a:p>
          <a:p>
            <a:pPr marL="342831" indent="-342831">
              <a:buFont typeface="Arial" charset="0"/>
              <a:buChar char="•"/>
            </a:pPr>
            <a:r>
              <a:rPr lang="en-US" dirty="0"/>
              <a:t>Each group is defined my the mean of the samples in the cluster</a:t>
            </a:r>
          </a:p>
          <a:p>
            <a:pPr marL="522795" lvl="2" indent="-342831">
              <a:buFont typeface="Arial" charset="0"/>
              <a:buChar char="•"/>
            </a:pPr>
            <a:r>
              <a:rPr lang="en-US" dirty="0"/>
              <a:t>The </a:t>
            </a:r>
            <a:r>
              <a:rPr lang="en-US" b="1" dirty="0"/>
              <a:t>mean</a:t>
            </a:r>
            <a:r>
              <a:rPr lang="en-US" dirty="0"/>
              <a:t> of a cluster is called a </a:t>
            </a:r>
            <a:r>
              <a:rPr lang="en-US" b="1" dirty="0"/>
              <a:t>centroid</a:t>
            </a:r>
            <a:r>
              <a:rPr lang="en-US" dirty="0"/>
              <a:t>. </a:t>
            </a:r>
          </a:p>
          <a:p>
            <a:pPr marL="522795" lvl="2" indent="-342831">
              <a:buFont typeface="Arial" charset="0"/>
              <a:buChar char="•"/>
            </a:pPr>
            <a:r>
              <a:rPr lang="en-US" dirty="0"/>
              <a:t>Obviously, a centroid is (most probably) not a point of the original dataset. If this is required, there is a variation of k-means, called </a:t>
            </a:r>
            <a:r>
              <a:rPr lang="en-US" b="1" dirty="0"/>
              <a:t>k-</a:t>
            </a:r>
            <a:r>
              <a:rPr lang="en-US" b="1" dirty="0" err="1"/>
              <a:t>medoids</a:t>
            </a:r>
            <a:r>
              <a:rPr lang="en-US" dirty="0"/>
              <a:t> which always selects centroids from the original dataset.</a:t>
            </a:r>
          </a:p>
          <a:p>
            <a:pPr marL="522795" lvl="2" indent="-342831">
              <a:buFont typeface="Arial" charset="0"/>
              <a:buChar char="•"/>
            </a:pPr>
            <a:r>
              <a:rPr lang="en-US" dirty="0"/>
              <a:t>Another variation of k-means is </a:t>
            </a:r>
            <a:r>
              <a:rPr lang="en-US" b="1" dirty="0"/>
              <a:t>k-medians</a:t>
            </a:r>
            <a:r>
              <a:rPr lang="en-US" dirty="0"/>
              <a:t>, which uses the median as a centroid, i.e. the error is minimized according to the 1-norm distance metric instead of the square of the 2-norm distance metric</a:t>
            </a:r>
          </a:p>
          <a:p>
            <a:pPr marL="522795" lvl="2" indent="-342831">
              <a:buFont typeface="Arial" charset="0"/>
              <a:buChar char="•"/>
            </a:pPr>
            <a:endParaRPr lang="en-US" dirty="0"/>
          </a:p>
        </p:txBody>
      </p:sp>
    </p:spTree>
    <p:extLst>
      <p:ext uri="{BB962C8B-B14F-4D97-AF65-F5344CB8AC3E}">
        <p14:creationId xmlns:p14="http://schemas.microsoft.com/office/powerpoint/2010/main" val="346785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3</a:t>
            </a:r>
          </a:p>
        </p:txBody>
      </p:sp>
      <p:sp>
        <p:nvSpPr>
          <p:cNvPr id="3" name="Text Placeholder 2"/>
          <p:cNvSpPr>
            <a:spLocks noGrp="1"/>
          </p:cNvSpPr>
          <p:nvPr>
            <p:ph type="body" sz="quarter" idx="10"/>
          </p:nvPr>
        </p:nvSpPr>
        <p:spPr/>
        <p:txBody>
          <a:bodyPr/>
          <a:lstStyle/>
          <a:p>
            <a:pPr marL="465657" lvl="2" indent="-285693">
              <a:buFont typeface="Arial" charset="0"/>
              <a:buChar char="•"/>
            </a:pPr>
            <a:r>
              <a:rPr lang="en-US" sz="1600" b="1" dirty="0"/>
              <a:t>Support Vector Machines (SVM) </a:t>
            </a:r>
          </a:p>
          <a:p>
            <a:pPr marL="645621" lvl="3" indent="-285693">
              <a:buFont typeface="Arial" charset="0"/>
              <a:buChar char="•"/>
            </a:pPr>
            <a:endParaRPr lang="en-US" dirty="0"/>
          </a:p>
          <a:p>
            <a:pPr marL="531344" lvl="3" indent="-171416"/>
            <a:r>
              <a:rPr lang="en-US" dirty="0"/>
              <a:t>Optimization Intuition</a:t>
            </a:r>
          </a:p>
          <a:p>
            <a:pPr marL="531344" lvl="3" indent="-171416"/>
            <a:r>
              <a:rPr lang="en-US" dirty="0"/>
              <a:t>Large Margin Intuition</a:t>
            </a:r>
          </a:p>
          <a:p>
            <a:pPr marL="531344" lvl="3" indent="-171416"/>
            <a:r>
              <a:rPr lang="en-US" dirty="0"/>
              <a:t>Kernels</a:t>
            </a:r>
          </a:p>
          <a:p>
            <a:pPr marL="522795" lvl="2" indent="-342831">
              <a:buFont typeface="Arial" charset="0"/>
              <a:buChar char="•"/>
            </a:pPr>
            <a:endParaRPr lang="en-US" sz="1600" dirty="0"/>
          </a:p>
          <a:p>
            <a:pPr marL="342831" indent="-342831">
              <a:buFont typeface="Arial" charset="0"/>
              <a:buChar char="•"/>
            </a:pPr>
            <a:r>
              <a:rPr lang="en-US" sz="1600" dirty="0"/>
              <a:t>Unsupervised Learning</a:t>
            </a:r>
          </a:p>
          <a:p>
            <a:pPr marL="645621" lvl="3" indent="-285693"/>
            <a:r>
              <a:rPr lang="en-US" b="1" dirty="0"/>
              <a:t>K-Means Clustering</a:t>
            </a:r>
          </a:p>
          <a:p>
            <a:pPr marL="645621" lvl="3" indent="-285693"/>
            <a:r>
              <a:rPr lang="en-US" b="1" dirty="0"/>
              <a:t>Hierarchical Clustering</a:t>
            </a:r>
          </a:p>
          <a:p>
            <a:pPr marL="645621" lvl="3" indent="-285693"/>
            <a:r>
              <a:rPr lang="en-US" b="1" dirty="0"/>
              <a:t>Dimensionality Reduction: Principle Component Analysis (PCA)</a:t>
            </a:r>
          </a:p>
          <a:p>
            <a:pPr marL="522795" lvl="2" indent="-342831">
              <a:buFont typeface="Arial" charset="0"/>
              <a:buChar char="•"/>
            </a:pPr>
            <a:endParaRPr lang="en-US" sz="1600" dirty="0"/>
          </a:p>
          <a:p>
            <a:pPr marL="522795" lvl="2" indent="-342831">
              <a:buFont typeface="Arial" charset="0"/>
              <a:buChar char="•"/>
            </a:pPr>
            <a:r>
              <a:rPr lang="en-US" sz="1600" dirty="0"/>
              <a:t>Discussion: End-to-end ML pipeline at SAP</a:t>
            </a:r>
          </a:p>
        </p:txBody>
      </p:sp>
    </p:spTree>
    <p:extLst>
      <p:ext uri="{BB962C8B-B14F-4D97-AF65-F5344CB8AC3E}">
        <p14:creationId xmlns:p14="http://schemas.microsoft.com/office/powerpoint/2010/main" val="369528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 name="Rectangle 3"/>
          <p:cNvSpPr/>
          <p:nvPr/>
        </p:nvSpPr>
        <p:spPr>
          <a:xfrm>
            <a:off x="567386" y="1416107"/>
            <a:ext cx="6094589" cy="1452882"/>
          </a:xfrm>
          <a:prstGeom prst="rect">
            <a:avLst/>
          </a:prstGeom>
        </p:spPr>
        <p:txBody>
          <a:bodyPr>
            <a:spAutoFit/>
          </a:bodyPr>
          <a:lstStyle/>
          <a:p>
            <a:pPr fontAlgn="base">
              <a:spcBef>
                <a:spcPts val="600"/>
              </a:spcBef>
              <a:spcAft>
                <a:spcPct val="0"/>
              </a:spcAft>
              <a:buClr>
                <a:srgbClr val="F0AB00"/>
              </a:buClr>
              <a:buSzPct val="80000"/>
            </a:pPr>
            <a:r>
              <a:rPr lang="en-US" b="1" dirty="0">
                <a:solidFill>
                  <a:srgbClr val="000000"/>
                </a:solidFill>
                <a:latin typeface="+mn-lt"/>
              </a:rPr>
              <a:t>Distance-based method: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Partitioning algorithms: </a:t>
            </a:r>
            <a:r>
              <a:rPr lang="en-US" b="1" dirty="0"/>
              <a:t>K-Means</a:t>
            </a:r>
            <a:r>
              <a:rPr lang="en-US" dirty="0"/>
              <a:t>, K-Medians, K-Medoids </a:t>
            </a:r>
          </a:p>
          <a:p>
            <a:endParaRPr lang="en-US" sz="2000" dirty="0">
              <a:solidFill>
                <a:srgbClr val="000000"/>
              </a:solidFill>
              <a:latin typeface="Calibri" panose="020F0502020204030204" pitchFamily="34" charset="0"/>
            </a:endParaRPr>
          </a:p>
        </p:txBody>
      </p:sp>
      <p:cxnSp>
        <p:nvCxnSpPr>
          <p:cNvPr id="6" name="Straight Arrow Connector 5"/>
          <p:cNvCxnSpPr>
            <a:stCxn id="3" idx="6"/>
            <a:endCxn id="21" idx="3"/>
          </p:cNvCxnSpPr>
          <p:nvPr/>
        </p:nvCxnSpPr>
        <p:spPr>
          <a:xfrm flipV="1">
            <a:off x="7897371" y="2514507"/>
            <a:ext cx="1748878" cy="757122"/>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172808">
            <a:off x="6970358" y="2347173"/>
            <a:ext cx="358181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between two data objects</a:t>
            </a:r>
          </a:p>
        </p:txBody>
      </p:sp>
      <p:sp>
        <p:nvSpPr>
          <p:cNvPr id="5" name="TextBox 4"/>
          <p:cNvSpPr txBox="1"/>
          <p:nvPr/>
        </p:nvSpPr>
        <p:spPr>
          <a:xfrm>
            <a:off x="675374" y="2997524"/>
            <a:ext cx="5386218" cy="261600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b="1" dirty="0">
                <a:solidFill>
                  <a:srgbClr val="000000"/>
                </a:solidFill>
                <a:latin typeface="+mn-lt"/>
              </a:rPr>
              <a:t>Rules:</a:t>
            </a:r>
          </a:p>
          <a:p>
            <a:pPr fontAlgn="base">
              <a:spcBef>
                <a:spcPts val="600"/>
              </a:spcBef>
              <a:spcAft>
                <a:spcPct val="0"/>
              </a:spcAft>
              <a:buClr>
                <a:srgbClr val="F0AB00"/>
              </a:buClr>
              <a:buSzPct val="80000"/>
            </a:pPr>
            <a:r>
              <a:rPr lang="en-US" kern="0" dirty="0">
                <a:ea typeface="Arial Unicode MS" pitchFamily="34" charset="-128"/>
                <a:cs typeface="Arial Unicode MS" pitchFamily="34" charset="-128"/>
              </a:rPr>
              <a:t>A cluster is a collection of data objects that are:</a:t>
            </a:r>
          </a:p>
          <a:p>
            <a:endParaRPr lang="en-US" sz="105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High intra-class similarity: Similar to one another within the same cluster.</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Low inter-class similarity: Dissimilar to the objects in other groups, i.e. clusters.</a:t>
            </a:r>
          </a:p>
        </p:txBody>
      </p:sp>
    </p:spTree>
    <p:extLst>
      <p:ext uri="{BB962C8B-B14F-4D97-AF65-F5344CB8AC3E}">
        <p14:creationId xmlns:p14="http://schemas.microsoft.com/office/powerpoint/2010/main" val="3970512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dirty="0"/>
              <a:t>Step 0: (Initialization)</a:t>
            </a:r>
          </a:p>
          <a:p>
            <a:pPr marL="342831" indent="-342831">
              <a:buFont typeface="Arial" charset="0"/>
              <a:buChar char="•"/>
            </a:pPr>
            <a:r>
              <a:rPr lang="en-US" sz="1400" dirty="0"/>
              <a:t>Randomly select k centroids (generate or select from dataset)</a:t>
            </a:r>
          </a:p>
          <a:p>
            <a:r>
              <a:rPr lang="en-US" sz="1400" dirty="0"/>
              <a:t>Step 1: (Assignment) </a:t>
            </a:r>
          </a:p>
          <a:p>
            <a:pPr marL="342831" indent="-342831">
              <a:buFont typeface="Arial" charset="0"/>
              <a:buChar char="•"/>
            </a:pPr>
            <a:r>
              <a:rPr lang="en-US" sz="1400" dirty="0"/>
              <a:t>Each sample is assigned to the its closest centroid (based on the Euclidean distance)</a:t>
            </a:r>
          </a:p>
          <a:p>
            <a:r>
              <a:rPr lang="en-US" sz="1400" dirty="0"/>
              <a:t>Step 2: (Update of Centroids)</a:t>
            </a:r>
          </a:p>
          <a:p>
            <a:pPr marL="285693" indent="-285693">
              <a:buFont typeface="Arial" charset="0"/>
              <a:buChar char="•"/>
            </a:pPr>
            <a:r>
              <a:rPr lang="en-US" sz="1400" dirty="0"/>
              <a:t>For each cluster (= samples assigned to the same centroid), the centroid becomes the mean of the samples</a:t>
            </a:r>
          </a:p>
          <a:p>
            <a:r>
              <a:rPr lang="en-US" sz="1400" dirty="0"/>
              <a:t>Iterate between steps 1 and 2 until a stopping criterion is reached, e.g.</a:t>
            </a:r>
          </a:p>
          <a:p>
            <a:pPr marL="285693" indent="-285693">
              <a:buFont typeface="Arial" charset="0"/>
              <a:buChar char="•"/>
            </a:pPr>
            <a:r>
              <a:rPr lang="en-US" sz="1400" dirty="0"/>
              <a:t>Maximum number of iterations is reached</a:t>
            </a:r>
          </a:p>
          <a:p>
            <a:pPr marL="285693" indent="-285693">
              <a:buFont typeface="Arial" charset="0"/>
              <a:buChar char="•"/>
            </a:pPr>
            <a:r>
              <a:rPr lang="en-US" sz="1400" dirty="0"/>
              <a:t>Samples are no longer reassigned to different clusters</a:t>
            </a:r>
          </a:p>
          <a:p>
            <a:endParaRPr lang="en-US" sz="1400" dirty="0"/>
          </a:p>
          <a:p>
            <a:endParaRPr lang="en-US" sz="1400" dirty="0"/>
          </a:p>
          <a:p>
            <a:pPr marL="285693" indent="-285693">
              <a:buFont typeface="Arial" charset="0"/>
              <a:buChar char="•"/>
            </a:pPr>
            <a:endParaRPr lang="en-US" sz="1400" dirty="0"/>
          </a:p>
          <a:p>
            <a:endParaRPr lang="en-US" dirty="0"/>
          </a:p>
          <a:p>
            <a:endParaRPr lang="en-US" dirty="0"/>
          </a:p>
        </p:txBody>
      </p:sp>
    </p:spTree>
    <p:extLst>
      <p:ext uri="{BB962C8B-B14F-4D97-AF65-F5344CB8AC3E}">
        <p14:creationId xmlns:p14="http://schemas.microsoft.com/office/powerpoint/2010/main" val="803767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Text Placeholder 2"/>
          <p:cNvSpPr>
            <a:spLocks noGrp="1"/>
          </p:cNvSpPr>
          <p:nvPr>
            <p:ph type="body" sz="quarter" idx="10"/>
          </p:nvPr>
        </p:nvSpPr>
        <p:spPr/>
        <p:txBody>
          <a:bodyPr/>
          <a:lstStyle/>
          <a:p>
            <a:r>
              <a:rPr lang="en-US" sz="1400" dirty="0"/>
              <a:t>The k-means algorithm is guaranteed to converge. However, since the initial centroids where chosen randomly, the result is often a local minimum</a:t>
            </a:r>
          </a:p>
          <a:p>
            <a:r>
              <a:rPr lang="en-US" sz="1400" dirty="0"/>
              <a:t>Consequently, the algorithm is run several times (with different initializations of the centroids)</a:t>
            </a:r>
          </a:p>
          <a:p>
            <a:r>
              <a:rPr lang="en-US" sz="1400" dirty="0"/>
              <a:t>To determine the optimal number of k, the algorithm is run for a range of k values </a:t>
            </a:r>
          </a:p>
          <a:p>
            <a:r>
              <a:rPr lang="en-US" sz="1400" dirty="0"/>
              <a:t>The is no obvious best choice for k. By increasing k, the within-cluster some of square is decreasing (and eventually reaches zero)</a:t>
            </a:r>
          </a:p>
          <a:p>
            <a:endParaRPr lang="en-US" sz="1400" dirty="0"/>
          </a:p>
          <a:p>
            <a:endParaRPr lang="en-US" sz="1400" dirty="0"/>
          </a:p>
          <a:p>
            <a:endParaRPr lang="en-US" sz="1400" dirty="0"/>
          </a:p>
          <a:p>
            <a:endParaRPr lang="en-US" sz="1400" dirty="0"/>
          </a:p>
          <a:p>
            <a:endParaRPr lang="en-US" sz="1400" dirty="0"/>
          </a:p>
          <a:p>
            <a:endParaRPr lang="en-US" sz="1400" dirty="0"/>
          </a:p>
          <a:p>
            <a:pPr marL="285693" indent="-285693">
              <a:buFont typeface="Arial" charset="0"/>
              <a:buChar char="•"/>
            </a:pPr>
            <a:endParaRPr lang="en-US" sz="1400" dirty="0"/>
          </a:p>
          <a:p>
            <a:endParaRPr lang="en-US" dirty="0"/>
          </a:p>
          <a:p>
            <a:endParaRPr lang="en-US" dirty="0"/>
          </a:p>
        </p:txBody>
      </p:sp>
    </p:spTree>
    <p:extLst>
      <p:ext uri="{BB962C8B-B14F-4D97-AF65-F5344CB8AC3E}">
        <p14:creationId xmlns:p14="http://schemas.microsoft.com/office/powerpoint/2010/main" val="1584422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Quality of the Result</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8" name="TextBox 7"/>
          <p:cNvSpPr txBox="1"/>
          <p:nvPr/>
        </p:nvSpPr>
        <p:spPr>
          <a:xfrm>
            <a:off x="506563" y="4428139"/>
            <a:ext cx="38155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Silhouette Coefficient for </a:t>
            </a:r>
            <a:r>
              <a:rPr lang="en-US" sz="1800" b="1" kern="0" dirty="0">
                <a:ea typeface="Arial Unicode MS" pitchFamily="34" charset="-128"/>
                <a:cs typeface="Arial Unicode MS" pitchFamily="34" charset="-128"/>
              </a:rPr>
              <a:t>a,    </a:t>
            </a:r>
            <a:r>
              <a:rPr lang="en-US" sz="1800" kern="0" dirty="0">
                <a:ea typeface="Arial Unicode MS" pitchFamily="34" charset="-128"/>
                <a:cs typeface="Arial Unicode MS" pitchFamily="34" charset="-128"/>
              </a:rPr>
              <a:t>  = </a:t>
            </a:r>
          </a:p>
        </p:txBody>
      </p:sp>
      <mc:AlternateContent xmlns:mc="http://schemas.openxmlformats.org/markup-compatibility/2006">
        <mc:Choice xmlns:a14="http://schemas.microsoft.com/office/drawing/2010/main" Requires="a14">
          <p:sp>
            <p:nvSpPr>
              <p:cNvPr id="26" name="TextBox 25"/>
              <p:cNvSpPr txBox="1"/>
              <p:nvPr/>
            </p:nvSpPr>
            <p:spPr>
              <a:xfrm>
                <a:off x="887870" y="4818796"/>
                <a:ext cx="5462155" cy="62060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m:rPr>
                              <m:sty m:val="p"/>
                            </m:rPr>
                            <a:rPr lang="en-US" sz="1800" kern="0">
                              <a:latin typeface="Cambria Math" panose="02040503050406030204" pitchFamily="18" charset="0"/>
                              <a:ea typeface="Arial Unicode MS" pitchFamily="34" charset="-128"/>
                              <a:cs typeface="Arial Unicode MS" pitchFamily="34" charset="-128"/>
                            </a:rPr>
                            <m:t>mean</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r>
                            <a:rPr lang="en-US" sz="1800" i="1" kern="0">
                              <a:latin typeface="Cambria Math" panose="02040503050406030204" pitchFamily="18" charset="0"/>
                              <a:ea typeface="Cambria Math" panose="02040503050406030204" pitchFamily="18" charset="0"/>
                              <a:cs typeface="Arial Unicode MS" pitchFamily="34" charset="-128"/>
                            </a:rPr>
                            <m:t>−</m:t>
                          </m:r>
                          <m:r>
                            <m:rPr>
                              <m:sty m:val="p"/>
                            </m:rPr>
                            <a:rPr lang="en-US" sz="1800" kern="0">
                              <a:latin typeface="Cambria Math" panose="02040503050406030204" pitchFamily="18" charset="0"/>
                              <a:ea typeface="Cambria Math" panose="02040503050406030204" pitchFamily="18" charset="0"/>
                              <a:cs typeface="Arial Unicode MS" pitchFamily="34" charset="-128"/>
                            </a:rPr>
                            <m:t>mean</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num>
                        <m:den>
                          <m:r>
                            <m:rPr>
                              <m:sty m:val="p"/>
                            </m:rPr>
                            <a:rPr lang="en-US" sz="1800" kern="0">
                              <a:latin typeface="Cambria Math" panose="02040503050406030204" pitchFamily="18" charset="0"/>
                              <a:ea typeface="Arial Unicode MS" pitchFamily="34" charset="-128"/>
                              <a:cs typeface="Arial Unicode MS" pitchFamily="34" charset="-128"/>
                            </a:rPr>
                            <m:t>max</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𝑚𝑒𝑎𝑛</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𝑑𝑖𝑠𝑡</m:t>
                          </m:r>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𝑂𝑡h𝑒𝑟𝑠𝐶</m:t>
                              </m:r>
                            </m:e>
                          </m:d>
                          <m:r>
                            <a:rPr lang="en-US" sz="1800" i="1" kern="0">
                              <a:latin typeface="Cambria Math" panose="02040503050406030204" pitchFamily="18" charset="0"/>
                              <a:ea typeface="Arial Unicode MS" pitchFamily="34" charset="-128"/>
                              <a:cs typeface="Arial Unicode MS" pitchFamily="34" charset="-128"/>
                            </a:rPr>
                            <m:t>),</m:t>
                          </m:r>
                          <m:r>
                            <m:rPr>
                              <m:sty m:val="p"/>
                            </m:rPr>
                            <a:rPr lang="en-US" sz="1800" kern="0">
                              <a:latin typeface="Cambria Math" panose="02040503050406030204" pitchFamily="18" charset="0"/>
                              <a:ea typeface="Arial Unicode MS" pitchFamily="34" charset="-128"/>
                              <a:cs typeface="Arial Unicode MS" pitchFamily="34" charset="-128"/>
                            </a:rPr>
                            <m:t>mean</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m:t>
                          </m:r>
                        </m:den>
                      </m:f>
                    </m:oMath>
                  </m:oMathPara>
                </a14:m>
                <a:endParaRPr lang="en-US" sz="1800" kern="0" dirty="0" err="1">
                  <a:ea typeface="Arial Unicode MS" pitchFamily="34" charset="-128"/>
                  <a:cs typeface="Arial Unicode MS" pitchFamily="34" charset="-128"/>
                </a:endParaRPr>
              </a:p>
            </p:txBody>
          </p:sp>
        </mc:Choice>
        <mc:Fallback>
          <p:sp>
            <p:nvSpPr>
              <p:cNvPr id="26" name="TextBox 25"/>
              <p:cNvSpPr txBox="1">
                <a:spLocks noRot="1" noChangeAspect="1" noMove="1" noResize="1" noEditPoints="1" noAdjustHandles="1" noChangeArrowheads="1" noChangeShapeType="1" noTextEdit="1"/>
              </p:cNvSpPr>
              <p:nvPr/>
            </p:nvSpPr>
            <p:spPr>
              <a:xfrm>
                <a:off x="887870" y="4818796"/>
                <a:ext cx="5462155" cy="620603"/>
              </a:xfrm>
              <a:prstGeom prst="rect">
                <a:avLst/>
              </a:prstGeom>
              <a:blipFill>
                <a:blip r:embed="rId3"/>
                <a:stretch>
                  <a:fillRect r="-928"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86035" y="2878191"/>
                <a:ext cx="7327105"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a:rPr lang="en-US" sz="1800" i="1" kern="0" dirty="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𝑜𝑡h𝑒𝑟</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p:sp>
            <p:nvSpPr>
              <p:cNvPr id="31" name="Rectangle 30"/>
              <p:cNvSpPr>
                <a:spLocks noRot="1" noChangeAspect="1" noMove="1" noResize="1" noEditPoints="1" noAdjustHandles="1" noChangeArrowheads="1" noChangeShapeType="1" noTextEdit="1"/>
              </p:cNvSpPr>
              <p:nvPr/>
            </p:nvSpPr>
            <p:spPr>
              <a:xfrm>
                <a:off x="286035" y="2878191"/>
                <a:ext cx="7327105" cy="369247"/>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300184" y="3379466"/>
                <a:ext cx="7112032"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m:rPr>
                          <m:nor/>
                        </m:rPr>
                        <a:rPr lang="en-US" sz="1800" b="1" kern="0" dirty="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𝑠𝑎𝑚𝑒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p:sp>
            <p:nvSpPr>
              <p:cNvPr id="34" name="Rectangle 33"/>
              <p:cNvSpPr>
                <a:spLocks noRot="1" noChangeAspect="1" noMove="1" noResize="1" noEditPoints="1" noAdjustHandles="1" noChangeArrowheads="1" noChangeShapeType="1" noTextEdit="1"/>
              </p:cNvSpPr>
              <p:nvPr/>
            </p:nvSpPr>
            <p:spPr>
              <a:xfrm>
                <a:off x="300184" y="3379466"/>
                <a:ext cx="7112032" cy="369247"/>
              </a:xfrm>
              <a:prstGeom prst="rect">
                <a:avLst/>
              </a:prstGeom>
              <a:blipFill>
                <a:blip r:embed="rId5"/>
                <a:stretch>
                  <a:fillRect b="-16667"/>
                </a:stretch>
              </a:blipFill>
            </p:spPr>
            <p:txBody>
              <a:bodyPr/>
              <a:lstStyle/>
              <a:p>
                <a:r>
                  <a:rPr lang="en-US">
                    <a:noFill/>
                  </a:rPr>
                  <a:t> </a:t>
                </a:r>
              </a:p>
            </p:txBody>
          </p:sp>
        </mc:Fallback>
      </mc:AlternateContent>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8691915" y="3068682"/>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pic>
        <p:nvPicPr>
          <p:cNvPr id="9" name="Picture 8"/>
          <p:cNvPicPr>
            <a:picLocks noChangeAspect="1"/>
          </p:cNvPicPr>
          <p:nvPr/>
        </p:nvPicPr>
        <p:blipFill>
          <a:blip r:embed="rId6"/>
          <a:stretch>
            <a:fillRect/>
          </a:stretch>
        </p:blipFill>
        <p:spPr>
          <a:xfrm>
            <a:off x="3289800" y="4411414"/>
            <a:ext cx="199979" cy="352343"/>
          </a:xfrm>
          <a:prstGeom prst="rect">
            <a:avLst/>
          </a:prstGeom>
        </p:spPr>
      </p:pic>
      <p:sp>
        <p:nvSpPr>
          <p:cNvPr id="120" name="TextBox 119"/>
          <p:cNvSpPr txBox="1"/>
          <p:nvPr/>
        </p:nvSpPr>
        <p:spPr>
          <a:xfrm>
            <a:off x="3437096" y="4545487"/>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spTree>
    <p:extLst>
      <p:ext uri="{BB962C8B-B14F-4D97-AF65-F5344CB8AC3E}">
        <p14:creationId xmlns:p14="http://schemas.microsoft.com/office/powerpoint/2010/main" val="1519929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6" name="TextBox 5"/>
          <p:cNvSpPr txBox="1"/>
          <p:nvPr/>
        </p:nvSpPr>
        <p:spPr>
          <a:xfrm>
            <a:off x="698237" y="4495374"/>
            <a:ext cx="4391471" cy="232317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is complete 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is Silhouette Coefficient of </a:t>
            </a:r>
            <a:r>
              <a:rPr lang="en-US" sz="1800" i="1" kern="0" dirty="0" err="1">
                <a:ea typeface="Arial Unicode MS" pitchFamily="34" charset="-128"/>
                <a:cs typeface="Arial Unicode MS" pitchFamily="34" charset="-128"/>
              </a:rPr>
              <a:t>i</a:t>
            </a:r>
            <a:r>
              <a:rPr lang="en-US" sz="1800" kern="0" baseline="30000" dirty="0" err="1">
                <a:ea typeface="Arial Unicode MS" pitchFamily="34" charset="-128"/>
                <a:cs typeface="Arial Unicode MS" pitchFamily="34" charset="-128"/>
              </a:rPr>
              <a:t>th</a:t>
            </a:r>
            <a:r>
              <a:rPr lang="en-US" sz="1800" kern="0" dirty="0">
                <a:ea typeface="Arial Unicode MS" pitchFamily="34" charset="-128"/>
                <a:cs typeface="Arial Unicode MS" pitchFamily="34" charset="-128"/>
              </a:rPr>
              <a:t> data object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 is total number of data objects</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SC close to one 1 implies good clustering.</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674565" y="4816291"/>
            <a:ext cx="295207" cy="342821"/>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96288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Elbow Method </a:t>
            </a:r>
          </a:p>
        </p:txBody>
      </p:sp>
      <p:pic>
        <p:nvPicPr>
          <p:cNvPr id="4" name="Picture 3"/>
          <p:cNvPicPr>
            <a:picLocks noChangeAspect="1"/>
          </p:cNvPicPr>
          <p:nvPr/>
        </p:nvPicPr>
        <p:blipFill>
          <a:blip r:embed="rId2"/>
          <a:stretch>
            <a:fillRect/>
          </a:stretch>
        </p:blipFill>
        <p:spPr>
          <a:xfrm>
            <a:off x="3449491" y="1603380"/>
            <a:ext cx="4797281" cy="4452565"/>
          </a:xfrm>
          <a:prstGeom prst="rect">
            <a:avLst/>
          </a:prstGeom>
        </p:spPr>
      </p:pic>
    </p:spTree>
    <p:extLst>
      <p:ext uri="{BB962C8B-B14F-4D97-AF65-F5344CB8AC3E}">
        <p14:creationId xmlns:p14="http://schemas.microsoft.com/office/powerpoint/2010/main" val="631832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3" name="Text Placeholder 2"/>
          <p:cNvSpPr>
            <a:spLocks noGrp="1"/>
          </p:cNvSpPr>
          <p:nvPr>
            <p:ph type="body" sz="quarter" idx="10"/>
          </p:nvPr>
        </p:nvSpPr>
        <p:spPr/>
        <p:txBody>
          <a:bodyPr/>
          <a:lstStyle/>
          <a:p>
            <a:r>
              <a:rPr lang="en-US" sz="1400" dirty="0"/>
              <a:t>Since the initialization has a major impact on the quality of the result (local vs. global minimum), an improved algorithm, K-means++ should be used. (</a:t>
            </a:r>
            <a:r>
              <a:rPr lang="en-US" sz="1400" dirty="0" err="1"/>
              <a:t>Scikit</a:t>
            </a:r>
            <a:r>
              <a:rPr lang="en-US" sz="1400"/>
              <a:t>-learn is using k-means++ by default;  </a:t>
            </a:r>
            <a:r>
              <a:rPr lang="en-US" sz="1400" dirty="0" err="1"/>
              <a:t>init</a:t>
            </a:r>
            <a:r>
              <a:rPr lang="en-US" sz="1400" dirty="0"/>
              <a:t>='k-means++’).</a:t>
            </a:r>
          </a:p>
          <a:p>
            <a:r>
              <a:rPr lang="en-US" sz="1400" dirty="0"/>
              <a:t>See k-means++ Wikipedia entry (and references) for more details:</a:t>
            </a:r>
          </a:p>
          <a:p>
            <a:r>
              <a:rPr lang="en-US" sz="1400" dirty="0"/>
              <a:t>K-means++ Initialization</a:t>
            </a:r>
          </a:p>
          <a:p>
            <a:pPr marL="285693" indent="-285693">
              <a:buFont typeface="Arial" charset="0"/>
              <a:buChar char="•"/>
            </a:pPr>
            <a:r>
              <a:rPr lang="en-US" sz="1400" dirty="0"/>
              <a:t>Choose one center uniformly at random from among the data points.</a:t>
            </a:r>
          </a:p>
          <a:p>
            <a:pPr marL="285693" indent="-285693">
              <a:buFont typeface="Arial" charset="0"/>
              <a:buChar char="•"/>
            </a:pPr>
            <a:r>
              <a:rPr lang="en-US" sz="1400" dirty="0"/>
              <a:t>For each data point </a:t>
            </a:r>
            <a:r>
              <a:rPr lang="en-US" sz="1400" i="1" dirty="0"/>
              <a:t>x</a:t>
            </a:r>
            <a:r>
              <a:rPr lang="en-US" sz="1400" dirty="0"/>
              <a:t>, compute D(</a:t>
            </a:r>
            <a:r>
              <a:rPr lang="en-US" sz="1400" i="1" dirty="0"/>
              <a:t>x</a:t>
            </a:r>
            <a:r>
              <a:rPr lang="en-US" sz="1400" dirty="0"/>
              <a:t>), the distance between </a:t>
            </a:r>
            <a:r>
              <a:rPr lang="en-US" sz="1400" i="1" dirty="0"/>
              <a:t>x</a:t>
            </a:r>
            <a:r>
              <a:rPr lang="en-US" sz="1400" dirty="0"/>
              <a:t> and the nearest center that has already been chosen.</a:t>
            </a:r>
          </a:p>
          <a:p>
            <a:pPr marL="285693" indent="-285693">
              <a:buFont typeface="Arial" charset="0"/>
              <a:buChar char="•"/>
            </a:pPr>
            <a:r>
              <a:rPr lang="en-US" sz="1400" dirty="0"/>
              <a:t>Choose one new data point at random as a new center, using a weighted probability distribution where a point </a:t>
            </a:r>
            <a:r>
              <a:rPr lang="en-US" sz="1400" i="1" dirty="0"/>
              <a:t>x</a:t>
            </a:r>
            <a:r>
              <a:rPr lang="en-US" sz="1400" dirty="0"/>
              <a:t> is chosen with probability proportional to D(</a:t>
            </a:r>
            <a:r>
              <a:rPr lang="en-US" sz="1400" i="1" dirty="0"/>
              <a:t>x</a:t>
            </a:r>
            <a:r>
              <a:rPr lang="en-US" sz="1400" dirty="0"/>
              <a:t>)</a:t>
            </a:r>
            <a:r>
              <a:rPr lang="en-US" sz="1400" baseline="30000" dirty="0"/>
              <a:t>2</a:t>
            </a:r>
            <a:r>
              <a:rPr lang="en-US" sz="1400" dirty="0"/>
              <a:t>.</a:t>
            </a:r>
          </a:p>
          <a:p>
            <a:pPr marL="285693" indent="-285693">
              <a:buFont typeface="Arial" charset="0"/>
              <a:buChar char="•"/>
            </a:pPr>
            <a:r>
              <a:rPr lang="en-US" sz="1400" dirty="0"/>
              <a:t>Repeat Steps 2 and 3 until </a:t>
            </a:r>
            <a:r>
              <a:rPr lang="en-US" sz="1400" i="1" dirty="0"/>
              <a:t>k</a:t>
            </a:r>
            <a:r>
              <a:rPr lang="en-US" sz="1400" dirty="0"/>
              <a:t> centers have been chosen.</a:t>
            </a:r>
          </a:p>
          <a:p>
            <a:r>
              <a:rPr lang="en-US" sz="1400" dirty="0"/>
              <a:t>Now that the initial centers have been chosen, proceed using standard k-means clustering </a:t>
            </a:r>
            <a:br>
              <a:rPr lang="en-US" sz="1400" dirty="0"/>
            </a:br>
            <a:r>
              <a:rPr lang="en-US" sz="1400" dirty="0"/>
              <a:t> </a:t>
            </a:r>
          </a:p>
        </p:txBody>
      </p:sp>
    </p:spTree>
    <p:extLst>
      <p:ext uri="{BB962C8B-B14F-4D97-AF65-F5344CB8AC3E}">
        <p14:creationId xmlns:p14="http://schemas.microsoft.com/office/powerpoint/2010/main" val="1205085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r>
              <a:rPr lang="mr-IN" dirty="0"/>
              <a:t>–</a:t>
            </a:r>
            <a:r>
              <a:rPr lang="en-US" dirty="0"/>
              <a:t> Other Considerations</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b="0" dirty="0"/>
              <a:t>Data normalization is key to getting sensible results!</a:t>
            </a:r>
          </a:p>
          <a:p>
            <a:pPr marL="342831" indent="-342831">
              <a:buFont typeface="Arial" charset="0"/>
              <a:buChar char="•"/>
            </a:pPr>
            <a:r>
              <a:rPr lang="en-US" b="0" dirty="0"/>
              <a:t>Understand the data before running k-means: K-means is pretty useless is the clusters are elongated, manifolds with irregular shapes, etc. </a:t>
            </a:r>
          </a:p>
          <a:p>
            <a:pPr marL="342831" indent="-342831">
              <a:buFont typeface="Arial" charset="0"/>
              <a:buChar char="•"/>
            </a:pPr>
            <a:r>
              <a:rPr lang="en-US" b="0" dirty="0"/>
              <a:t>Use a parallel algorithm. Also, distributed compute environments (e.g. Apache Spark) make it very easy to run multiple parallel instances of k-means (for different k’s and initializations) </a:t>
            </a:r>
          </a:p>
          <a:p>
            <a:pPr marL="342831" indent="-342831">
              <a:buFont typeface="Arial" charset="0"/>
              <a:buChar char="•"/>
            </a:pPr>
            <a:r>
              <a:rPr lang="en-US" b="0" dirty="0"/>
              <a:t>K-means could be useful to enhance classification tasks (at least for samples where convex clusters can be assumed to exist)</a:t>
            </a:r>
          </a:p>
          <a:p>
            <a:pPr marL="342831" indent="-342831">
              <a:buFont typeface="Arial" charset="0"/>
              <a:buChar char="•"/>
            </a:pPr>
            <a:r>
              <a:rPr lang="en-US" b="0" dirty="0"/>
              <a:t>Consider PCA to reduce dimensionality!  </a:t>
            </a:r>
          </a:p>
          <a:p>
            <a:pPr marL="522795" lvl="2" indent="-342831">
              <a:buFont typeface="Arial" charset="0"/>
              <a:buChar char="•"/>
            </a:pPr>
            <a:r>
              <a:rPr lang="en-US" dirty="0">
                <a:hlinkClick r:id="rId2"/>
              </a:rPr>
              <a:t>http://scikit-learn.org/stable/auto_examples/cluster/plot_kmeans_digits.html</a:t>
            </a:r>
            <a:endParaRPr lang="en-US" dirty="0"/>
          </a:p>
          <a:p>
            <a:pPr marL="342831" lvl="1" indent="-342831">
              <a:buFont typeface="Arial" charset="0"/>
              <a:buChar char="•"/>
            </a:pPr>
            <a:endParaRPr lang="en-US" b="0" dirty="0"/>
          </a:p>
        </p:txBody>
      </p:sp>
    </p:spTree>
    <p:extLst>
      <p:ext uri="{BB962C8B-B14F-4D97-AF65-F5344CB8AC3E}">
        <p14:creationId xmlns:p14="http://schemas.microsoft.com/office/powerpoint/2010/main" val="4133292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17684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137828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4</a:t>
            </a:r>
          </a:p>
        </p:txBody>
      </p:sp>
      <p:sp>
        <p:nvSpPr>
          <p:cNvPr id="3" name="Text Placeholder 2"/>
          <p:cNvSpPr>
            <a:spLocks noGrp="1"/>
          </p:cNvSpPr>
          <p:nvPr>
            <p:ph type="body" sz="quarter" idx="10"/>
          </p:nvPr>
        </p:nvSpPr>
        <p:spPr/>
        <p:txBody>
          <a:bodyPr/>
          <a:lstStyle/>
          <a:p>
            <a:pPr marL="342831" lvl="1" indent="-342831">
              <a:buFont typeface="Arial" charset="0"/>
              <a:buChar char="•"/>
            </a:pPr>
            <a:r>
              <a:rPr lang="en-US" sz="1600" b="1" dirty="0"/>
              <a:t>Scalable Machine Learning</a:t>
            </a:r>
          </a:p>
          <a:p>
            <a:pPr marL="645621" lvl="3" indent="-285693"/>
            <a:r>
              <a:rPr lang="en-US" dirty="0"/>
              <a:t>Introduction to </a:t>
            </a:r>
            <a:r>
              <a:rPr lang="en-US" dirty="0" err="1"/>
              <a:t>PySpark</a:t>
            </a:r>
            <a:r>
              <a:rPr lang="en-US" dirty="0"/>
              <a:t> and Spark ML</a:t>
            </a:r>
          </a:p>
          <a:p>
            <a:pPr marL="645621" lvl="3" indent="-285693"/>
            <a:r>
              <a:rPr lang="en-US" dirty="0"/>
              <a:t>Data Preparation</a:t>
            </a:r>
          </a:p>
          <a:p>
            <a:pPr marL="645621" lvl="3" indent="-285693"/>
            <a:r>
              <a:rPr lang="en-US" dirty="0"/>
              <a:t>Data Pipelines in Spark</a:t>
            </a:r>
          </a:p>
          <a:p>
            <a:pPr marL="645621" lvl="3" indent="-285693"/>
            <a:r>
              <a:rPr lang="en-US" dirty="0"/>
              <a:t>TensorFlow </a:t>
            </a:r>
          </a:p>
          <a:p>
            <a:pPr marL="702759" lvl="3" indent="-342831">
              <a:buFont typeface="Arial" charset="0"/>
              <a:buChar char="•"/>
            </a:pPr>
            <a:endParaRPr lang="en-US" dirty="0"/>
          </a:p>
          <a:p>
            <a:pPr marL="342831" indent="-342831">
              <a:buFont typeface="Arial" charset="0"/>
              <a:buChar char="•"/>
            </a:pPr>
            <a:r>
              <a:rPr lang="en-US" sz="1600" dirty="0"/>
              <a:t>Introduction to Neural Networks and Deep Learning</a:t>
            </a:r>
          </a:p>
          <a:p>
            <a:pPr marL="645621" lvl="3" indent="-285693"/>
            <a:r>
              <a:rPr lang="en-US" dirty="0"/>
              <a:t>Introduction to Deep Learning</a:t>
            </a:r>
          </a:p>
          <a:p>
            <a:pPr marL="645621" lvl="3" indent="-285693"/>
            <a:r>
              <a:rPr lang="en-US" dirty="0"/>
              <a:t>Logistic Regression as a Neural Network</a:t>
            </a:r>
          </a:p>
          <a:p>
            <a:pPr marL="645621" lvl="3" indent="-285693"/>
            <a:r>
              <a:rPr lang="en-US" dirty="0"/>
              <a:t>Shallow Neural Network</a:t>
            </a:r>
          </a:p>
          <a:p>
            <a:pPr marL="645621" lvl="3" indent="-285693"/>
            <a:r>
              <a:rPr lang="en-US" dirty="0"/>
              <a:t>Deep Neural Networks</a:t>
            </a:r>
          </a:p>
          <a:p>
            <a:pPr marL="645621" lvl="3" indent="-285693"/>
            <a:r>
              <a:rPr lang="en-US" dirty="0"/>
              <a:t>Backpropagation</a:t>
            </a:r>
          </a:p>
          <a:p>
            <a:pPr marL="645621" lvl="3" indent="-285693"/>
            <a:r>
              <a:rPr lang="en-US" dirty="0"/>
              <a:t>Hands-on: Implement a neural network from scratch</a:t>
            </a:r>
          </a:p>
          <a:p>
            <a:pPr marL="645621" lvl="3" indent="-285693"/>
            <a:endParaRPr lang="en-US" dirty="0"/>
          </a:p>
        </p:txBody>
      </p:sp>
    </p:spTree>
    <p:extLst>
      <p:ext uri="{BB962C8B-B14F-4D97-AF65-F5344CB8AC3E}">
        <p14:creationId xmlns:p14="http://schemas.microsoft.com/office/powerpoint/2010/main" val="3471306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How?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0" name="TextBox 29"/>
          <p:cNvSpPr txBox="1"/>
          <p:nvPr/>
        </p:nvSpPr>
        <p:spPr>
          <a:xfrm>
            <a:off x="376483" y="1738249"/>
            <a:ext cx="6191255" cy="729774"/>
          </a:xfrm>
          <a:prstGeom prst="rect">
            <a:avLst/>
          </a:prstGeom>
          <a:solidFill>
            <a:schemeClr val="bg1"/>
          </a:solidFill>
        </p:spPr>
        <p:txBody>
          <a:bodyPr wrap="square" lIns="0" tIns="0" rIns="0" bIns="0" rtlCol="0">
            <a:spAutoFit/>
          </a:bodyPr>
          <a:lstStyle/>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How many clusters?</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What is the criteria to form clusters?</a:t>
            </a: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Tree>
    <p:extLst>
      <p:ext uri="{BB962C8B-B14F-4D97-AF65-F5344CB8AC3E}">
        <p14:creationId xmlns:p14="http://schemas.microsoft.com/office/powerpoint/2010/main" val="2111532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Solution </a:t>
            </a:r>
          </a:p>
        </p:txBody>
      </p:sp>
      <p:sp>
        <p:nvSpPr>
          <p:cNvPr id="3" name="Flowchart: Connector 2"/>
          <p:cNvSpPr/>
          <p:nvPr/>
        </p:nvSpPr>
        <p:spPr bwMode="gray">
          <a:xfrm>
            <a:off x="7753388" y="319963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4" name="Rectangle 3"/>
          <p:cNvSpPr/>
          <p:nvPr/>
        </p:nvSpPr>
        <p:spPr>
          <a:xfrm>
            <a:off x="254969" y="1312878"/>
            <a:ext cx="6094589" cy="2413435"/>
          </a:xfrm>
          <a:prstGeom prst="rect">
            <a:avLst/>
          </a:prstGeom>
        </p:spPr>
        <p:txBody>
          <a:bodyPr>
            <a:spAutoFit/>
          </a:bodyPr>
          <a:lstStyle/>
          <a:p>
            <a:endParaRPr lang="en-US" sz="1100" dirty="0">
              <a:solidFill>
                <a:srgbClr val="000000"/>
              </a:solidFill>
              <a:latin typeface="Calibri" panose="020F0502020204030204" pitchFamily="34" charset="0"/>
            </a:endParaRPr>
          </a:p>
          <a:p>
            <a:pPr fontAlgn="base">
              <a:spcBef>
                <a:spcPts val="600"/>
              </a:spcBef>
              <a:spcAft>
                <a:spcPct val="0"/>
              </a:spcAft>
              <a:buClr>
                <a:srgbClr val="F0AB00"/>
              </a:buClr>
              <a:buSzPct val="80000"/>
            </a:pPr>
            <a:r>
              <a:rPr lang="en-US" b="1" dirty="0">
                <a:solidFill>
                  <a:srgbClr val="000000"/>
                </a:solidFill>
                <a:latin typeface="+mj-lt"/>
              </a:rPr>
              <a:t>Distance-based methods:</a:t>
            </a:r>
            <a:r>
              <a:rPr lang="en-US" sz="2000" b="1" dirty="0">
                <a:solidFill>
                  <a:srgbClr val="000000"/>
                </a:solidFill>
                <a:latin typeface="+mj-lt"/>
              </a:rPr>
              <a:t> </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Partitioning algorithms: K-Means, K-Medians, K-Medoids (details will follow).</a:t>
            </a: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Hierarchical algorithms: Agglomerative versus divisive methods (no details in this PPT).</a:t>
            </a:r>
          </a:p>
          <a:p>
            <a:endParaRPr 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27819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Similarity and Dissimilarity </a:t>
            </a:r>
          </a:p>
        </p:txBody>
      </p:sp>
      <p:sp>
        <p:nvSpPr>
          <p:cNvPr id="8" name="Rectangle 7"/>
          <p:cNvSpPr/>
          <p:nvPr/>
        </p:nvSpPr>
        <p:spPr>
          <a:xfrm>
            <a:off x="626246" y="1341252"/>
            <a:ext cx="9129467" cy="4230436"/>
          </a:xfrm>
          <a:prstGeom prst="rect">
            <a:avLst/>
          </a:prstGeom>
        </p:spPr>
        <p:txBody>
          <a:bodyPr wrap="square">
            <a:spAutoFit/>
          </a:bodyPr>
          <a:lstStyle/>
          <a:p>
            <a:endParaRPr lang="en-US" sz="11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Similarity measure or similarity function: A real-value function that quantifies the similarity between two objects.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Measure how two data objects are alike: The higher value, the more alike.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Often falls in the range [0,1]: 0: No similarity; 1: Completely similar </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Dissimilarity (or distance) measure: Numerical measure of how different two data objects are.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In a way, the inverse of similarity: The lower, the more alike.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Minimum dissimilarity is often 0 (i.e., completely similar). </a:t>
            </a:r>
          </a:p>
          <a:p>
            <a:pPr marL="887111" lvl="1" indent="-342831">
              <a:buFont typeface="Wingdings" panose="05000000000000000000" pitchFamily="2" charset="2"/>
              <a:buChar char="§"/>
            </a:pPr>
            <a:r>
              <a:rPr lang="en-US" sz="2000" dirty="0">
                <a:solidFill>
                  <a:srgbClr val="000000"/>
                </a:solidFill>
                <a:latin typeface="Calibri" panose="020F0502020204030204" pitchFamily="34" charset="0"/>
              </a:rPr>
              <a:t>Range [0, 1] or [0, ∞) , depending on the definition. </a:t>
            </a:r>
          </a:p>
          <a:p>
            <a:endParaRPr lang="en-US" sz="2000" dirty="0">
              <a:solidFill>
                <a:srgbClr val="000000"/>
              </a:solidFill>
              <a:latin typeface="Calibri" panose="020F0502020204030204" pitchFamily="34" charset="0"/>
            </a:endParaRPr>
          </a:p>
          <a:p>
            <a:pPr marL="292042" indent="-292042" defTabSz="914217" eaLnBrk="0" fontAlgn="base" hangingPunct="0">
              <a:spcBef>
                <a:spcPct val="10000"/>
              </a:spcBef>
              <a:spcAft>
                <a:spcPts val="400"/>
              </a:spcAft>
              <a:buClr>
                <a:srgbClr val="0C7B9C"/>
              </a:buClr>
              <a:buSzPct val="75000"/>
              <a:buFont typeface="Monotype Sorts" pitchFamily="2" charset="2"/>
              <a:buChar char="l"/>
              <a:defRPr/>
            </a:pPr>
            <a:r>
              <a:rPr lang="en-US" dirty="0"/>
              <a:t>Proximity usually refers to either similarity or dissimilarity. </a:t>
            </a:r>
          </a:p>
        </p:txBody>
      </p:sp>
    </p:spTree>
    <p:extLst>
      <p:ext uri="{BB962C8B-B14F-4D97-AF65-F5344CB8AC3E}">
        <p14:creationId xmlns:p14="http://schemas.microsoft.com/office/powerpoint/2010/main" val="529543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p:sp>
        <p:nvSpPr>
          <p:cNvPr id="3" name="Flowchart: Connector 2"/>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Flowchart: Connector 20"/>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3" name="Flowchart: Connector 22"/>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4" name="Flowchart: Connector 23"/>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5" name="Flowchart: Connector 24"/>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Flowchart: Connector 25"/>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33" name="Straight Arrow Connector 32"/>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37" name="TextBox 36"/>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9" name="Straight Arrow Connector 8"/>
          <p:cNvCxnSpPr>
            <a:stCxn id="17" idx="7"/>
            <a:endCxn id="21"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1" idx="3"/>
            <a:endCxn id="23"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23"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32" name="TextBox 31"/>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34" name="TextBox 33"/>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mc:AlternateContent xmlns:mc="http://schemas.openxmlformats.org/markup-compatibility/2006">
        <mc:Choice xmlns:a14="http://schemas.microsoft.com/office/drawing/2010/main" Requires="a14">
          <p:sp>
            <p:nvSpPr>
              <p:cNvPr id="15" name="TextBox 14"/>
              <p:cNvSpPr txBox="1"/>
              <p:nvPr/>
            </p:nvSpPr>
            <p:spPr>
              <a:xfrm>
                <a:off x="430013" y="2405595"/>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430013" y="2405595"/>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1130185" y="2326058"/>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055530" y="1822663"/>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mc:Choice xmlns:a14="http://schemas.microsoft.com/office/drawing/2010/main" Requires="a14">
          <p:sp>
            <p:nvSpPr>
              <p:cNvPr id="38" name="TextBox 37"/>
              <p:cNvSpPr txBox="1"/>
              <p:nvPr/>
            </p:nvSpPr>
            <p:spPr>
              <a:xfrm>
                <a:off x="1556451" y="3726314"/>
                <a:ext cx="3455584"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How to calculate </a:t>
                </a:r>
                <a14:m>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oMath>
                </a14:m>
                <a:r>
                  <a:rPr lang="en-US" sz="1800" kern="0" dirty="0">
                    <a:ea typeface="Arial Unicode MS" pitchFamily="34" charset="-128"/>
                    <a:cs typeface="Arial Unicode MS" pitchFamily="34" charset="-128"/>
                  </a:rPr>
                  <a:t> ?? </a:t>
                </a:r>
              </a:p>
            </p:txBody>
          </p:sp>
        </mc:Choice>
        <mc:Fallback>
          <p:sp>
            <p:nvSpPr>
              <p:cNvPr id="38" name="TextBox 37"/>
              <p:cNvSpPr txBox="1">
                <a:spLocks noRot="1" noChangeAspect="1" noMove="1" noResize="1" noEditPoints="1" noAdjustHandles="1" noChangeArrowheads="1" noChangeShapeType="1" noTextEdit="1"/>
              </p:cNvSpPr>
              <p:nvPr/>
            </p:nvSpPr>
            <p:spPr>
              <a:xfrm>
                <a:off x="1556451" y="3726314"/>
                <a:ext cx="3455584" cy="276935"/>
              </a:xfrm>
              <a:prstGeom prst="rect">
                <a:avLst/>
              </a:prstGeom>
              <a:blipFill>
                <a:blip r:embed="rId4"/>
                <a:stretch>
                  <a:fillRect l="-4029" t="-21739"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p:cNvSpPr/>
              <p:nvPr/>
            </p:nvSpPr>
            <p:spPr>
              <a:xfrm>
                <a:off x="1778107" y="4423490"/>
                <a:ext cx="2113295"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 </a:t>
                </a:r>
              </a:p>
            </p:txBody>
          </p:sp>
        </mc:Choice>
        <mc:Fallback>
          <p:sp>
            <p:nvSpPr>
              <p:cNvPr id="39" name="Rectangle 38"/>
              <p:cNvSpPr>
                <a:spLocks noRot="1" noChangeAspect="1" noMove="1" noResize="1" noEditPoints="1" noAdjustHandles="1" noChangeArrowheads="1" noChangeShapeType="1" noTextEdit="1"/>
              </p:cNvSpPr>
              <p:nvPr/>
            </p:nvSpPr>
            <p:spPr>
              <a:xfrm>
                <a:off x="1778107" y="4423490"/>
                <a:ext cx="2113295" cy="453032"/>
              </a:xfrm>
              <a:prstGeom prst="rect">
                <a:avLst/>
              </a:prstGeom>
              <a:blipFill>
                <a:blip r:embed="rId5"/>
                <a:stretch>
                  <a:fillRect l="-599" r="-2395" b="-22222"/>
                </a:stretch>
              </a:blipFill>
            </p:spPr>
            <p:txBody>
              <a:bodyPr/>
              <a:lstStyle/>
              <a:p>
                <a:r>
                  <a:rPr lang="en-US">
                    <a:noFill/>
                  </a:rPr>
                  <a:t> </a:t>
                </a:r>
              </a:p>
            </p:txBody>
          </p:sp>
        </mc:Fallback>
      </mc:AlternateContent>
    </p:spTree>
    <p:extLst>
      <p:ext uri="{BB962C8B-B14F-4D97-AF65-F5344CB8AC3E}">
        <p14:creationId xmlns:p14="http://schemas.microsoft.com/office/powerpoint/2010/main" val="582686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pic>
        <p:nvPicPr>
          <p:cNvPr id="10" name="Picture 9"/>
          <p:cNvPicPr>
            <a:picLocks noChangeAspect="1"/>
          </p:cNvPicPr>
          <p:nvPr/>
        </p:nvPicPr>
        <p:blipFill>
          <a:blip r:embed="rId4"/>
          <a:stretch>
            <a:fillRect/>
          </a:stretch>
        </p:blipFill>
        <p:spPr>
          <a:xfrm>
            <a:off x="270870" y="3744064"/>
            <a:ext cx="3371070" cy="571368"/>
          </a:xfrm>
          <a:prstGeom prst="rect">
            <a:avLst/>
          </a:prstGeom>
        </p:spPr>
      </p:pic>
      <p:sp>
        <p:nvSpPr>
          <p:cNvPr id="12" name="TextBox 11"/>
          <p:cNvSpPr txBox="1"/>
          <p:nvPr/>
        </p:nvSpPr>
        <p:spPr>
          <a:xfrm>
            <a:off x="3937847" y="3896897"/>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5"/>
              </a:rPr>
              <a:t>Euclidean Distance</a:t>
            </a:r>
            <a:endParaRPr lang="en-US" sz="1800" kern="0" dirty="0">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6"/>
                <a:stretch>
                  <a:fillRect l="-725" r="-2899" b="-25000"/>
                </a:stretch>
              </a:blipFill>
            </p:spPr>
            <p:txBody>
              <a:bodyPr/>
              <a:lstStyle/>
              <a:p>
                <a:r>
                  <a:rPr lang="en-US">
                    <a:noFill/>
                  </a:rPr>
                  <a:t> </a:t>
                </a:r>
              </a:p>
            </p:txBody>
          </p:sp>
        </mc:Fallback>
      </mc:AlternateContent>
      <p:pic>
        <p:nvPicPr>
          <p:cNvPr id="39" name="Picture 38"/>
          <p:cNvPicPr>
            <a:picLocks noChangeAspect="1"/>
          </p:cNvPicPr>
          <p:nvPr/>
        </p:nvPicPr>
        <p:blipFill>
          <a:blip r:embed="rId7"/>
          <a:stretch>
            <a:fillRect/>
          </a:stretch>
        </p:blipFill>
        <p:spPr>
          <a:xfrm>
            <a:off x="507587" y="4503094"/>
            <a:ext cx="2828270" cy="409480"/>
          </a:xfrm>
          <a:prstGeom prst="rect">
            <a:avLst/>
          </a:prstGeom>
        </p:spPr>
      </p:pic>
      <p:sp>
        <p:nvSpPr>
          <p:cNvPr id="42" name="TextBox 41"/>
          <p:cNvSpPr txBox="1"/>
          <p:nvPr/>
        </p:nvSpPr>
        <p:spPr>
          <a:xfrm>
            <a:off x="3937847" y="4660532"/>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8"/>
              </a:rPr>
              <a:t>Manhattan Distance</a:t>
            </a:r>
            <a:endParaRPr lang="en-US" sz="1800" kern="0" dirty="0">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43" name="Rectangle 42"/>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9"/>
                <a:stretch>
                  <a:fillRect r="-339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4" name="TextBox 3"/>
          <p:cNvSpPr txBox="1"/>
          <p:nvPr/>
        </p:nvSpPr>
        <p:spPr>
          <a:xfrm>
            <a:off x="8329319" y="3870296"/>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(2,3)</a:t>
            </a:r>
          </a:p>
        </p:txBody>
      </p:sp>
      <p:sp>
        <p:nvSpPr>
          <p:cNvPr id="34" name="TextBox 33"/>
          <p:cNvSpPr txBox="1"/>
          <p:nvPr/>
        </p:nvSpPr>
        <p:spPr>
          <a:xfrm>
            <a:off x="10364443" y="2864127"/>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(6,4)</a:t>
            </a:r>
          </a:p>
        </p:txBody>
      </p:sp>
      <p:sp>
        <p:nvSpPr>
          <p:cNvPr id="35" name="TextBox 34"/>
          <p:cNvSpPr txBox="1"/>
          <p:nvPr/>
        </p:nvSpPr>
        <p:spPr>
          <a:xfrm>
            <a:off x="10119971" y="2298614"/>
            <a:ext cx="115186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(5.8,5)</a:t>
            </a:r>
          </a:p>
        </p:txBody>
      </p:sp>
    </p:spTree>
    <p:extLst>
      <p:ext uri="{BB962C8B-B14F-4D97-AF65-F5344CB8AC3E}">
        <p14:creationId xmlns:p14="http://schemas.microsoft.com/office/powerpoint/2010/main" val="2612515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Manhattan Distance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mc:Choice xmlns:a14="http://schemas.microsoft.com/office/drawing/2010/main"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4"/>
                <a:stretch>
                  <a:fillRect l="-725" r="-2899" b="-25000"/>
                </a:stretch>
              </a:blipFill>
            </p:spPr>
            <p:txBody>
              <a:bodyPr/>
              <a:lstStyle/>
              <a:p>
                <a:r>
                  <a:rPr lang="en-US">
                    <a:noFill/>
                  </a:rPr>
                  <a:t> </a:t>
                </a:r>
              </a:p>
            </p:txBody>
          </p:sp>
        </mc:Fallback>
      </mc:AlternateContent>
      <p:pic>
        <p:nvPicPr>
          <p:cNvPr id="39" name="Picture 38"/>
          <p:cNvPicPr>
            <a:picLocks noChangeAspect="1"/>
          </p:cNvPicPr>
          <p:nvPr/>
        </p:nvPicPr>
        <p:blipFill>
          <a:blip r:embed="rId5"/>
          <a:stretch>
            <a:fillRect/>
          </a:stretch>
        </p:blipFill>
        <p:spPr>
          <a:xfrm>
            <a:off x="297059" y="4012657"/>
            <a:ext cx="2828270" cy="409480"/>
          </a:xfrm>
          <a:prstGeom prst="rect">
            <a:avLst/>
          </a:prstGeom>
        </p:spPr>
      </p:pic>
      <p:sp>
        <p:nvSpPr>
          <p:cNvPr id="42" name="TextBox 41"/>
          <p:cNvSpPr txBox="1"/>
          <p:nvPr/>
        </p:nvSpPr>
        <p:spPr>
          <a:xfrm>
            <a:off x="3631121" y="4080723"/>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6"/>
              </a:rPr>
              <a:t>Manhattan Distance</a:t>
            </a:r>
            <a:endParaRPr lang="en-US" sz="1800" kern="0" dirty="0">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43" name="Rectangle 42"/>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7"/>
                <a:stretch>
                  <a:fillRect r="-339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5" name="TextBox 4"/>
          <p:cNvSpPr txBox="1"/>
          <p:nvPr/>
        </p:nvSpPr>
        <p:spPr>
          <a:xfrm>
            <a:off x="410272" y="4489554"/>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2 – 5.8 |</a:t>
            </a:r>
          </a:p>
        </p:txBody>
      </p:sp>
      <p:sp>
        <p:nvSpPr>
          <p:cNvPr id="37" name="TextBox 36"/>
          <p:cNvSpPr txBox="1"/>
          <p:nvPr/>
        </p:nvSpPr>
        <p:spPr>
          <a:xfrm>
            <a:off x="2017182" y="4489554"/>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3 – 5 |</a:t>
            </a:r>
          </a:p>
        </p:txBody>
      </p:sp>
      <p:sp>
        <p:nvSpPr>
          <p:cNvPr id="6" name="TextBox 5"/>
          <p:cNvSpPr txBox="1"/>
          <p:nvPr/>
        </p:nvSpPr>
        <p:spPr>
          <a:xfrm>
            <a:off x="1580243" y="4489554"/>
            <a:ext cx="27742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cxnSp>
        <p:nvCxnSpPr>
          <p:cNvPr id="8" name="Straight Arrow Connector 7"/>
          <p:cNvCxnSpPr>
            <a:stCxn id="41" idx="6"/>
          </p:cNvCxnSpPr>
          <p:nvPr/>
        </p:nvCxnSpPr>
        <p:spPr>
          <a:xfrm flipV="1">
            <a:off x="8185336" y="3654322"/>
            <a:ext cx="1583809" cy="17751"/>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9697154" y="2549400"/>
            <a:ext cx="31572" cy="1122673"/>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473301" y="3770565"/>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2 – 5.8 |</a:t>
            </a:r>
          </a:p>
        </p:txBody>
      </p:sp>
      <p:sp>
        <p:nvSpPr>
          <p:cNvPr id="62" name="TextBox 61"/>
          <p:cNvSpPr txBox="1"/>
          <p:nvPr/>
        </p:nvSpPr>
        <p:spPr>
          <a:xfrm rot="16047701">
            <a:off x="8976715" y="2816069"/>
            <a:ext cx="107987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3 – 5 |</a:t>
            </a:r>
          </a:p>
        </p:txBody>
      </p:sp>
    </p:spTree>
    <p:extLst>
      <p:ext uri="{BB962C8B-B14F-4D97-AF65-F5344CB8AC3E}">
        <p14:creationId xmlns:p14="http://schemas.microsoft.com/office/powerpoint/2010/main" val="3684821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a:t>
            </a:r>
            <a:r>
              <a:rPr lang="en-US"/>
              <a:t>Euclidean Distance </a:t>
            </a:r>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pic>
        <p:nvPicPr>
          <p:cNvPr id="10" name="Picture 9"/>
          <p:cNvPicPr>
            <a:picLocks noChangeAspect="1"/>
          </p:cNvPicPr>
          <p:nvPr/>
        </p:nvPicPr>
        <p:blipFill>
          <a:blip r:embed="rId4"/>
          <a:stretch>
            <a:fillRect/>
          </a:stretch>
        </p:blipFill>
        <p:spPr>
          <a:xfrm>
            <a:off x="270870" y="3744064"/>
            <a:ext cx="3371070" cy="571368"/>
          </a:xfrm>
          <a:prstGeom prst="rect">
            <a:avLst/>
          </a:prstGeom>
        </p:spPr>
      </p:pic>
      <p:sp>
        <p:nvSpPr>
          <p:cNvPr id="12" name="TextBox 11"/>
          <p:cNvSpPr txBox="1"/>
          <p:nvPr/>
        </p:nvSpPr>
        <p:spPr>
          <a:xfrm>
            <a:off x="3937847" y="3896897"/>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5"/>
              </a:rPr>
              <a:t>Euclidean Distance</a:t>
            </a:r>
            <a:endParaRPr lang="en-US" sz="1800" kern="0" dirty="0">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29" name="Rectangle 28"/>
              <p:cNvSpPr/>
              <p:nvPr/>
            </p:nvSpPr>
            <p:spPr>
              <a:xfrm>
                <a:off x="325337" y="3245377"/>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29" name="Rectangle 28"/>
              <p:cNvSpPr>
                <a:spLocks noRot="1" noChangeAspect="1" noMove="1" noResize="1" noEditPoints="1" noAdjustHandles="1" noChangeArrowheads="1" noChangeShapeType="1" noTextEdit="1"/>
              </p:cNvSpPr>
              <p:nvPr/>
            </p:nvSpPr>
            <p:spPr>
              <a:xfrm>
                <a:off x="325337" y="3245377"/>
                <a:ext cx="1739882" cy="453032"/>
              </a:xfrm>
              <a:prstGeom prst="rect">
                <a:avLst/>
              </a:prstGeom>
              <a:blipFill>
                <a:blip r:embed="rId6"/>
                <a:stretch>
                  <a:fillRect l="-725" r="-2899" b="-25000"/>
                </a:stretch>
              </a:blipFill>
            </p:spPr>
            <p:txBody>
              <a:bodyPr/>
              <a:lstStyle/>
              <a:p>
                <a:r>
                  <a:rPr lang="en-US">
                    <a:noFill/>
                  </a:rPr>
                  <a:t> </a:t>
                </a:r>
              </a:p>
            </p:txBody>
          </p:sp>
        </mc:Fallback>
      </mc:AlternateContent>
      <p:sp>
        <p:nvSpPr>
          <p:cNvPr id="44" name="TextBox 43"/>
          <p:cNvSpPr txBox="1"/>
          <p:nvPr/>
        </p:nvSpPr>
        <p:spPr>
          <a:xfrm>
            <a:off x="507586" y="5389951"/>
            <a:ext cx="3862209"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Where </a:t>
            </a:r>
            <a:r>
              <a:rPr lang="en-US" sz="1800" i="1" kern="0" dirty="0">
                <a:latin typeface="Times New Roman" panose="02020603050405020304" pitchFamily="18" charset="0"/>
                <a:ea typeface="Arial Unicode MS" pitchFamily="34" charset="-128"/>
                <a:cs typeface="Times New Roman" panose="02020603050405020304" pitchFamily="18" charset="0"/>
              </a:rPr>
              <a:t>Ha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Hc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Height of a and c</a:t>
            </a:r>
          </a:p>
          <a:p>
            <a:pPr fontAlgn="base">
              <a:spcBef>
                <a:spcPts val="600"/>
              </a:spcBef>
              <a:spcAft>
                <a:spcPct val="0"/>
              </a:spcAft>
              <a:buClr>
                <a:srgbClr val="F0AB00"/>
              </a:buClr>
              <a:buSzPct val="80000"/>
            </a:pPr>
            <a:r>
              <a:rPr lang="en-US" sz="1800" i="1" kern="0" dirty="0" err="1">
                <a:latin typeface="Times New Roman" panose="02020603050405020304" pitchFamily="18" charset="0"/>
                <a:ea typeface="Arial Unicode MS" pitchFamily="34" charset="-128"/>
                <a:cs typeface="Times New Roman" panose="02020603050405020304" pitchFamily="18" charset="0"/>
              </a:rPr>
              <a:t>Wa</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and</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i="1" kern="0" dirty="0" err="1">
                <a:latin typeface="Times New Roman" panose="02020603050405020304" pitchFamily="18" charset="0"/>
                <a:ea typeface="Arial Unicode MS" pitchFamily="34" charset="-128"/>
                <a:cs typeface="Times New Roman" panose="02020603050405020304" pitchFamily="18" charset="0"/>
              </a:rPr>
              <a:t>Wc</a:t>
            </a:r>
            <a:r>
              <a:rPr lang="en-US" sz="1800" i="1" kern="0" dirty="0">
                <a:latin typeface="Times New Roman" panose="02020603050405020304" pitchFamily="18" charset="0"/>
                <a:ea typeface="Arial Unicode MS" pitchFamily="34" charset="-128"/>
                <a:cs typeface="Times New Roman" panose="02020603050405020304" pitchFamily="18" charset="0"/>
              </a:rPr>
              <a:t> </a:t>
            </a:r>
            <a:r>
              <a:rPr lang="en-US" sz="1800" kern="0" dirty="0">
                <a:ea typeface="Arial Unicode MS" pitchFamily="34" charset="-128"/>
                <a:cs typeface="Arial Unicode MS" pitchFamily="34" charset="-128"/>
              </a:rPr>
              <a:t>is Weight of a and c</a:t>
            </a:r>
          </a:p>
        </p:txBody>
      </p:sp>
      <p:sp>
        <p:nvSpPr>
          <p:cNvPr id="38" name="Flowchart: Connector 37"/>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1" name="Straight Arrow Connector 50"/>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4" name="TextBox 53"/>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5" name="Straight Arrow Connector 54"/>
          <p:cNvCxnSpPr>
            <a:stCxn id="41" idx="7"/>
            <a:endCxn id="46"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7"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1" idx="7"/>
            <a:endCxn id="47"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9" name="TextBox 58"/>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0" name="TextBox 59"/>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mc:AlternateContent xmlns:mc="http://schemas.openxmlformats.org/markup-compatibility/2006">
        <mc:Choice xmlns:a14="http://schemas.microsoft.com/office/drawing/2010/main" Requires="a14">
          <p:sp>
            <p:nvSpPr>
              <p:cNvPr id="5" name="TextBox 4"/>
              <p:cNvSpPr txBox="1"/>
              <p:nvPr/>
            </p:nvSpPr>
            <p:spPr>
              <a:xfrm rot="19365592" flipH="1">
                <a:off x="7544422" y="2881728"/>
                <a:ext cx="1480182" cy="3353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ad>
                        <m:radPr>
                          <m:degHide m:val="on"/>
                          <m:ctrlPr>
                            <a:rPr lang="en-US" sz="1800" i="1" kern="0" dirty="0">
                              <a:latin typeface="Cambria Math" panose="02040503050406030204" pitchFamily="18" charset="0"/>
                            </a:rPr>
                          </m:ctrlPr>
                        </m:radPr>
                        <m:deg/>
                        <m:e>
                          <m:sSup>
                            <m:sSupPr>
                              <m:ctrlPr>
                                <a:rPr lang="en-US" sz="1800" i="1" kern="0" dirty="0" err="1">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err="1">
                                      <a:latin typeface="Cambria Math" panose="02040503050406030204" pitchFamily="18" charset="0"/>
                                    </a:rPr>
                                    <m:t>2−</m:t>
                                  </m:r>
                                  <m:r>
                                    <a:rPr lang="en-US" sz="1800" i="1" kern="0" dirty="0">
                                      <a:latin typeface="Cambria Math" panose="02040503050406030204" pitchFamily="18" charset="0"/>
                                    </a:rPr>
                                    <m:t>5.8</m:t>
                                  </m:r>
                                </m:e>
                              </m:d>
                            </m:e>
                            <m:sup>
                              <m:r>
                                <a:rPr lang="en-US" sz="1800" kern="0" dirty="0" err="1">
                                  <a:latin typeface="Cambria Math" panose="02040503050406030204" pitchFamily="18" charset="0"/>
                                </a:rPr>
                                <m:t>2</m:t>
                              </m:r>
                            </m:sup>
                          </m:sSup>
                          <m:r>
                            <a:rPr lang="en-US" sz="1800" kern="0" dirty="0" err="1">
                              <a:latin typeface="Cambria Math" panose="02040503050406030204" pitchFamily="18" charset="0"/>
                            </a:rPr>
                            <m:t>+</m:t>
                          </m:r>
                          <m:sSup>
                            <m:sSupPr>
                              <m:ctrlPr>
                                <a:rPr lang="en-US" sz="1800" i="1" kern="0" dirty="0">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a:latin typeface="Cambria Math" panose="02040503050406030204" pitchFamily="18" charset="0"/>
                                    </a:rPr>
                                    <m:t>3</m:t>
                                  </m:r>
                                  <m:r>
                                    <a:rPr lang="en-US" sz="1800" kern="0" dirty="0" err="1">
                                      <a:latin typeface="Cambria Math" panose="02040503050406030204" pitchFamily="18" charset="0"/>
                                    </a:rPr>
                                    <m:t>−</m:t>
                                  </m:r>
                                  <m:r>
                                    <a:rPr lang="en-US" sz="1800" i="1" kern="0" dirty="0">
                                      <a:latin typeface="Cambria Math" panose="02040503050406030204" pitchFamily="18" charset="0"/>
                                    </a:rPr>
                                    <m:t>5</m:t>
                                  </m:r>
                                </m:e>
                              </m:d>
                            </m:e>
                            <m:sup>
                              <m:r>
                                <a:rPr lang="en-US" sz="1800" kern="0" dirty="0" err="1">
                                  <a:latin typeface="Cambria Math" panose="02040503050406030204" pitchFamily="18" charset="0"/>
                                </a:rPr>
                                <m:t>2</m:t>
                              </m:r>
                            </m:sup>
                          </m:sSup>
                        </m:e>
                      </m:rad>
                    </m:oMath>
                  </m:oMathPara>
                </a14:m>
                <a:endParaRPr lang="en-US" sz="1800" kern="0" dirty="0" err="1">
                  <a:ea typeface="Arial Unicode MS" pitchFamily="34" charset="-128"/>
                  <a:cs typeface="Arial Unicode MS" pitchFamily="34" charset="-128"/>
                </a:endParaRPr>
              </a:p>
            </p:txBody>
          </p:sp>
        </mc:Choice>
        <mc:Fallback>
          <p:sp>
            <p:nvSpPr>
              <p:cNvPr id="5" name="TextBox 4"/>
              <p:cNvSpPr txBox="1">
                <a:spLocks noRot="1" noChangeAspect="1" noMove="1" noResize="1" noEditPoints="1" noAdjustHandles="1" noChangeArrowheads="1" noChangeShapeType="1" noTextEdit="1"/>
              </p:cNvSpPr>
              <p:nvPr/>
            </p:nvSpPr>
            <p:spPr>
              <a:xfrm rot="19365592" flipH="1">
                <a:off x="7544422" y="2881728"/>
                <a:ext cx="1480182" cy="335335"/>
              </a:xfrm>
              <a:prstGeom prst="rect">
                <a:avLst/>
              </a:prstGeom>
              <a:blipFill>
                <a:blip r:embed="rId7"/>
                <a:stretch>
                  <a:fillRect t="-36559" r="-4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flipH="1">
                <a:off x="698238" y="4456973"/>
                <a:ext cx="1480182" cy="3353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ad>
                        <m:radPr>
                          <m:degHide m:val="on"/>
                          <m:ctrlPr>
                            <a:rPr lang="en-US" sz="1800" i="1" kern="0" dirty="0">
                              <a:latin typeface="Cambria Math" panose="02040503050406030204" pitchFamily="18" charset="0"/>
                            </a:rPr>
                          </m:ctrlPr>
                        </m:radPr>
                        <m:deg/>
                        <m:e>
                          <m:sSup>
                            <m:sSupPr>
                              <m:ctrlPr>
                                <a:rPr lang="en-US" sz="1800" i="1" kern="0" dirty="0" err="1">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err="1">
                                      <a:latin typeface="Cambria Math" panose="02040503050406030204" pitchFamily="18" charset="0"/>
                                    </a:rPr>
                                    <m:t>2−</m:t>
                                  </m:r>
                                  <m:r>
                                    <a:rPr lang="en-US" sz="1800" i="1" kern="0" dirty="0">
                                      <a:latin typeface="Cambria Math" panose="02040503050406030204" pitchFamily="18" charset="0"/>
                                    </a:rPr>
                                    <m:t>5.8</m:t>
                                  </m:r>
                                </m:e>
                              </m:d>
                            </m:e>
                            <m:sup>
                              <m:r>
                                <a:rPr lang="en-US" sz="1800" kern="0" dirty="0" err="1">
                                  <a:latin typeface="Cambria Math" panose="02040503050406030204" pitchFamily="18" charset="0"/>
                                </a:rPr>
                                <m:t>2</m:t>
                              </m:r>
                            </m:sup>
                          </m:sSup>
                          <m:r>
                            <a:rPr lang="en-US" sz="1800" kern="0" dirty="0" err="1">
                              <a:latin typeface="Cambria Math" panose="02040503050406030204" pitchFamily="18" charset="0"/>
                            </a:rPr>
                            <m:t>+</m:t>
                          </m:r>
                          <m:sSup>
                            <m:sSupPr>
                              <m:ctrlPr>
                                <a:rPr lang="en-US" sz="1800" i="1" kern="0" dirty="0">
                                  <a:latin typeface="Cambria Math" panose="02040503050406030204" pitchFamily="18" charset="0"/>
                                </a:rPr>
                              </m:ctrlPr>
                            </m:sSupPr>
                            <m:e>
                              <m:d>
                                <m:dPr>
                                  <m:ctrlPr>
                                    <a:rPr lang="en-US" sz="1800" i="1" kern="0" dirty="0" err="1">
                                      <a:latin typeface="Cambria Math" panose="02040503050406030204" pitchFamily="18" charset="0"/>
                                    </a:rPr>
                                  </m:ctrlPr>
                                </m:dPr>
                                <m:e>
                                  <m:r>
                                    <a:rPr lang="en-US" sz="1800" kern="0" dirty="0">
                                      <a:latin typeface="Cambria Math" panose="02040503050406030204" pitchFamily="18" charset="0"/>
                                    </a:rPr>
                                    <m:t>3</m:t>
                                  </m:r>
                                  <m:r>
                                    <a:rPr lang="en-US" sz="1800" kern="0" dirty="0" err="1">
                                      <a:latin typeface="Cambria Math" panose="02040503050406030204" pitchFamily="18" charset="0"/>
                                    </a:rPr>
                                    <m:t>−</m:t>
                                  </m:r>
                                  <m:r>
                                    <a:rPr lang="en-US" sz="1800" i="1" kern="0" dirty="0">
                                      <a:latin typeface="Cambria Math" panose="02040503050406030204" pitchFamily="18" charset="0"/>
                                    </a:rPr>
                                    <m:t>5</m:t>
                                  </m:r>
                                </m:e>
                              </m:d>
                            </m:e>
                            <m:sup>
                              <m:r>
                                <a:rPr lang="en-US" sz="1800" kern="0" dirty="0" err="1">
                                  <a:latin typeface="Cambria Math" panose="02040503050406030204" pitchFamily="18" charset="0"/>
                                </a:rPr>
                                <m:t>2</m:t>
                              </m:r>
                            </m:sup>
                          </m:sSup>
                        </m:e>
                      </m:rad>
                    </m:oMath>
                  </m:oMathPara>
                </a14:m>
                <a:endParaRPr lang="en-US" sz="1800" kern="0" dirty="0" err="1">
                  <a:ea typeface="Arial Unicode MS" pitchFamily="34" charset="-128"/>
                  <a:cs typeface="Arial Unicode MS" pitchFamily="34" charset="-128"/>
                </a:endParaRPr>
              </a:p>
            </p:txBody>
          </p:sp>
        </mc:Choice>
        <mc:Fallback>
          <p:sp>
            <p:nvSpPr>
              <p:cNvPr id="37" name="TextBox 36"/>
              <p:cNvSpPr txBox="1">
                <a:spLocks noRot="1" noChangeAspect="1" noMove="1" noResize="1" noEditPoints="1" noAdjustHandles="1" noChangeArrowheads="1" noChangeShapeType="1" noTextEdit="1"/>
              </p:cNvSpPr>
              <p:nvPr/>
            </p:nvSpPr>
            <p:spPr>
              <a:xfrm flipH="1">
                <a:off x="698238" y="4456973"/>
                <a:ext cx="1480182" cy="335335"/>
              </a:xfrm>
              <a:prstGeom prst="rect">
                <a:avLst/>
              </a:prstGeom>
              <a:blipFill>
                <a:blip r:embed="rId8"/>
                <a:stretch>
                  <a:fillRect r="-54237" b="-7407"/>
                </a:stretch>
              </a:blipFill>
            </p:spPr>
            <p:txBody>
              <a:bodyPr/>
              <a:lstStyle/>
              <a:p>
                <a:r>
                  <a:rPr lang="en-US">
                    <a:noFill/>
                  </a:rPr>
                  <a:t> </a:t>
                </a:r>
              </a:p>
            </p:txBody>
          </p:sp>
        </mc:Fallback>
      </mc:AlternateContent>
    </p:spTree>
    <p:extLst>
      <p:ext uri="{BB962C8B-B14F-4D97-AF65-F5344CB8AC3E}">
        <p14:creationId xmlns:p14="http://schemas.microsoft.com/office/powerpoint/2010/main" val="3510216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741985" y="3726313"/>
            <a:ext cx="5067637" cy="13385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heights and weights are categorical??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For example,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 Tall, small, very small, too tall etc.</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 Light, heavy, very light, very heavy etc.</a:t>
            </a:r>
          </a:p>
        </p:txBody>
      </p:sp>
      <mc:AlternateContent xmlns:mc="http://schemas.openxmlformats.org/markup-compatibility/2006">
        <mc:Choice xmlns:a14="http://schemas.microsoft.com/office/drawing/2010/main" Requires="a14">
          <p:sp>
            <p:nvSpPr>
              <p:cNvPr id="38" name="Rectangle 37"/>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4"/>
                <a:stretch>
                  <a:fillRect r="-3390"/>
                </a:stretch>
              </a:blipFill>
            </p:spPr>
            <p:txBody>
              <a:bodyPr/>
              <a:lstStyle/>
              <a:p>
                <a:r>
                  <a:rPr lang="en-US">
                    <a:noFill/>
                  </a:rPr>
                  <a:t> </a:t>
                </a:r>
              </a:p>
            </p:txBody>
          </p:sp>
        </mc:Fallback>
      </mc:AlternateContent>
      <p:sp>
        <p:nvSpPr>
          <p:cNvPr id="39" name="Flowchart: Connector 38"/>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49" name="Straight Arrow Connector 48"/>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2" name="TextBox 51"/>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3" name="Straight Arrow Connector 52"/>
          <p:cNvCxnSpPr>
            <a:stCxn id="41" idx="7"/>
            <a:endCxn id="44"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4" idx="3"/>
            <a:endCxn id="45"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7"/>
            <a:endCxn id="45"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7" name="TextBox 56"/>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8" name="TextBox 57"/>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3126565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580607" y="3290490"/>
            <a:ext cx="4899333" cy="13385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heights and weights are categorical?</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For example, </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 Tall, small, very small, too tall etc.</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 Light, heavy, very light, very heavy etc.</a:t>
            </a:r>
          </a:p>
        </p:txBody>
      </p:sp>
      <p:sp>
        <p:nvSpPr>
          <p:cNvPr id="4" name="TextBox 3"/>
          <p:cNvSpPr txBox="1"/>
          <p:nvPr/>
        </p:nvSpPr>
        <p:spPr>
          <a:xfrm>
            <a:off x="590613" y="5094149"/>
            <a:ext cx="4590048"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38" name="Rectangle 37"/>
              <p:cNvSpPr/>
              <p:nvPr/>
            </p:nvSpPr>
            <p:spPr>
              <a:xfrm>
                <a:off x="482263" y="5511213"/>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38" name="Rectangle 37"/>
              <p:cNvSpPr>
                <a:spLocks noRot="1" noChangeAspect="1" noMove="1" noResize="1" noEditPoints="1" noAdjustHandles="1" noChangeArrowheads="1" noChangeShapeType="1" noTextEdit="1"/>
              </p:cNvSpPr>
              <p:nvPr/>
            </p:nvSpPr>
            <p:spPr>
              <a:xfrm>
                <a:off x="482263" y="5511213"/>
                <a:ext cx="1739882" cy="453032"/>
              </a:xfrm>
              <a:prstGeom prst="rect">
                <a:avLst/>
              </a:prstGeom>
              <a:blipFill>
                <a:blip r:embed="rId4"/>
                <a:stretch>
                  <a:fillRect l="-725" r="-2899"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147544" y="5511212"/>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p:sp>
            <p:nvSpPr>
              <p:cNvPr id="6" name="TextBox 5"/>
              <p:cNvSpPr txBox="1">
                <a:spLocks noRot="1" noChangeAspect="1" noMove="1" noResize="1" noEditPoints="1" noAdjustHandles="1" noChangeArrowheads="1" noChangeShapeType="1" noTextEdit="1"/>
              </p:cNvSpPr>
              <p:nvPr/>
            </p:nvSpPr>
            <p:spPr>
              <a:xfrm>
                <a:off x="2147544" y="5511212"/>
                <a:ext cx="2519697" cy="575024"/>
              </a:xfrm>
              <a:prstGeom prst="rect">
                <a:avLst/>
              </a:prstGeom>
              <a:blipFill>
                <a:blip r:embed="rId5"/>
                <a:stretch>
                  <a:fillRect l="-3015" t="-6522" r="-149749" b="-19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p:cNvSpPr/>
              <p:nvPr/>
            </p:nvSpPr>
            <p:spPr>
              <a:xfrm rot="19383426">
                <a:off x="8099756" y="1976572"/>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39" name="Rectangle 38"/>
              <p:cNvSpPr>
                <a:spLocks noRot="1" noChangeAspect="1" noMove="1" noResize="1" noEditPoints="1" noAdjustHandles="1" noChangeArrowheads="1" noChangeShapeType="1" noTextEdit="1"/>
              </p:cNvSpPr>
              <p:nvPr/>
            </p:nvSpPr>
            <p:spPr>
              <a:xfrm rot="19383426">
                <a:off x="8099756" y="1976572"/>
                <a:ext cx="1517116" cy="461558"/>
              </a:xfrm>
              <a:prstGeom prst="rect">
                <a:avLst/>
              </a:prstGeom>
              <a:blipFill>
                <a:blip r:embed="rId6"/>
                <a:stretch>
                  <a:fillRect r="-2542"/>
                </a:stretch>
              </a:blipFill>
            </p:spPr>
            <p:txBody>
              <a:bodyPr/>
              <a:lstStyle/>
              <a:p>
                <a:r>
                  <a:rPr lang="en-US">
                    <a:noFill/>
                  </a:rPr>
                  <a:t> </a:t>
                </a:r>
              </a:p>
            </p:txBody>
          </p:sp>
        </mc:Fallback>
      </mc:AlternateContent>
      <p:sp>
        <p:nvSpPr>
          <p:cNvPr id="40" name="Flowchart: Connector 39"/>
          <p:cNvSpPr/>
          <p:nvPr/>
        </p:nvSpPr>
        <p:spPr bwMode="gray">
          <a:xfrm>
            <a:off x="7875489" y="266626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7733090" y="295422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163455" y="30667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8451420" y="374613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9747264" y="185823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10179212" y="237829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478633" y="239215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539169" y="319293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891247" y="3480905"/>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0" name="Straight Arrow Connector 49"/>
          <p:cNvCxnSpPr/>
          <p:nvPr/>
        </p:nvCxnSpPr>
        <p:spPr>
          <a:xfrm flipV="1">
            <a:off x="7155576" y="1393156"/>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795619" y="4560775"/>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5998201" y="2406550"/>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3" name="TextBox 52"/>
          <p:cNvSpPr txBox="1"/>
          <p:nvPr/>
        </p:nvSpPr>
        <p:spPr>
          <a:xfrm>
            <a:off x="8831214" y="483937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4" name="Straight Arrow Connector 53"/>
          <p:cNvCxnSpPr>
            <a:stCxn id="42" idx="7"/>
            <a:endCxn id="45" idx="3"/>
          </p:cNvCxnSpPr>
          <p:nvPr/>
        </p:nvCxnSpPr>
        <p:spPr>
          <a:xfrm flipV="1">
            <a:off x="8286351" y="1981134"/>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a:endCxn id="46" idx="2"/>
          </p:cNvCxnSpPr>
          <p:nvPr/>
        </p:nvCxnSpPr>
        <p:spPr>
          <a:xfrm>
            <a:off x="9768351" y="1981134"/>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2" idx="7"/>
            <a:endCxn id="46" idx="3"/>
          </p:cNvCxnSpPr>
          <p:nvPr/>
        </p:nvCxnSpPr>
        <p:spPr>
          <a:xfrm flipV="1">
            <a:off x="8286351" y="2501195"/>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165038" y="3258968"/>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8" name="TextBox 57"/>
          <p:cNvSpPr txBox="1"/>
          <p:nvPr/>
        </p:nvSpPr>
        <p:spPr>
          <a:xfrm>
            <a:off x="10297650" y="259427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9" name="TextBox 58"/>
          <p:cNvSpPr txBox="1"/>
          <p:nvPr/>
        </p:nvSpPr>
        <p:spPr>
          <a:xfrm>
            <a:off x="10015895" y="173164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4044519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mc:AlternateContent xmlns:mc="http://schemas.openxmlformats.org/markup-compatibility/2006">
        <mc:Choice xmlns:a14="http://schemas.microsoft.com/office/drawing/2010/main" Requires="a14">
          <p:sp>
            <p:nvSpPr>
              <p:cNvPr id="38" name="Rectangle 37"/>
              <p:cNvSpPr/>
              <p:nvPr/>
            </p:nvSpPr>
            <p:spPr>
              <a:xfrm>
                <a:off x="400791" y="4940819"/>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38" name="Rectangle 37"/>
              <p:cNvSpPr>
                <a:spLocks noRot="1" noChangeAspect="1" noMove="1" noResize="1" noEditPoints="1" noAdjustHandles="1" noChangeArrowheads="1" noChangeShapeType="1" noTextEdit="1"/>
              </p:cNvSpPr>
              <p:nvPr/>
            </p:nvSpPr>
            <p:spPr>
              <a:xfrm>
                <a:off x="400791" y="4940819"/>
                <a:ext cx="1739882" cy="453032"/>
              </a:xfrm>
              <a:prstGeom prst="rect">
                <a:avLst/>
              </a:prstGeom>
              <a:blipFill>
                <a:blip r:embed="rId4"/>
                <a:stretch>
                  <a:fillRect l="-725" r="-2174"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066072" y="4940818"/>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p:sp>
            <p:nvSpPr>
              <p:cNvPr id="6" name="TextBox 5"/>
              <p:cNvSpPr txBox="1">
                <a:spLocks noRot="1" noChangeAspect="1" noMove="1" noResize="1" noEditPoints="1" noAdjustHandles="1" noChangeArrowheads="1" noChangeShapeType="1" noTextEdit="1"/>
              </p:cNvSpPr>
              <p:nvPr/>
            </p:nvSpPr>
            <p:spPr>
              <a:xfrm>
                <a:off x="2066072" y="4940818"/>
                <a:ext cx="2519697" cy="575024"/>
              </a:xfrm>
              <a:prstGeom prst="rect">
                <a:avLst/>
              </a:prstGeom>
              <a:blipFill>
                <a:blip r:embed="rId5"/>
                <a:stretch>
                  <a:fillRect l="-3015" t="-6522" r="-149749" b="-19565"/>
                </a:stretch>
              </a:blipFill>
            </p:spPr>
            <p:txBody>
              <a:bodyPr/>
              <a:lstStyle/>
              <a:p>
                <a:r>
                  <a:rPr lang="en-US">
                    <a:noFill/>
                  </a:rPr>
                  <a:t> </a:t>
                </a:r>
              </a:p>
            </p:txBody>
          </p:sp>
        </mc:Fallback>
      </mc:AlternateContent>
      <p:graphicFrame>
        <p:nvGraphicFramePr>
          <p:cNvPr id="7" name="Table 6"/>
          <p:cNvGraphicFramePr>
            <a:graphicFrameLocks noGrp="1"/>
          </p:cNvGraphicFramePr>
          <p:nvPr>
            <p:extLst/>
          </p:nvPr>
        </p:nvGraphicFramePr>
        <p:xfrm>
          <a:off x="5758716" y="1705225"/>
          <a:ext cx="6109144" cy="1554414"/>
        </p:xfrm>
        <a:graphic>
          <a:graphicData uri="http://schemas.openxmlformats.org/drawingml/2006/table">
            <a:tbl>
              <a:tblPr firstRow="1" bandRow="1">
                <a:tableStyleId>{616DA210-FB5B-4158-B5E0-FEB733F419BA}</a:tableStyleId>
              </a:tblPr>
              <a:tblGrid>
                <a:gridCol w="1527286">
                  <a:extLst>
                    <a:ext uri="{9D8B030D-6E8A-4147-A177-3AD203B41FA5}">
                      <a16:colId xmlns:a16="http://schemas.microsoft.com/office/drawing/2014/main" val="891287989"/>
                    </a:ext>
                  </a:extLst>
                </a:gridCol>
                <a:gridCol w="1527286">
                  <a:extLst>
                    <a:ext uri="{9D8B030D-6E8A-4147-A177-3AD203B41FA5}">
                      <a16:colId xmlns:a16="http://schemas.microsoft.com/office/drawing/2014/main" val="3745831027"/>
                    </a:ext>
                  </a:extLst>
                </a:gridCol>
                <a:gridCol w="1527286">
                  <a:extLst>
                    <a:ext uri="{9D8B030D-6E8A-4147-A177-3AD203B41FA5}">
                      <a16:colId xmlns:a16="http://schemas.microsoft.com/office/drawing/2014/main" val="2845567538"/>
                    </a:ext>
                  </a:extLst>
                </a:gridCol>
                <a:gridCol w="1527286">
                  <a:extLst>
                    <a:ext uri="{9D8B030D-6E8A-4147-A177-3AD203B41FA5}">
                      <a16:colId xmlns:a16="http://schemas.microsoft.com/office/drawing/2014/main" val="692748748"/>
                    </a:ext>
                  </a:extLst>
                </a:gridCol>
              </a:tblGrid>
              <a:tr h="731351">
                <a:tc>
                  <a:txBody>
                    <a:bodyPr/>
                    <a:lstStyle/>
                    <a:p>
                      <a:r>
                        <a:rPr lang="en-US" sz="2100" dirty="0"/>
                        <a:t>Height_</a:t>
                      </a:r>
                      <a:br>
                        <a:rPr lang="en-US" sz="2100" dirty="0"/>
                      </a:br>
                      <a:r>
                        <a:rPr lang="en-US" sz="2100" dirty="0"/>
                        <a:t>Status</a:t>
                      </a:r>
                    </a:p>
                  </a:txBody>
                  <a:tcPr marL="91419" marR="91419" marT="45709" marB="45709"/>
                </a:tc>
                <a:tc>
                  <a:txBody>
                    <a:bodyPr/>
                    <a:lstStyle/>
                    <a:p>
                      <a:r>
                        <a:rPr lang="en-US" sz="2100" dirty="0"/>
                        <a:t>Sex</a:t>
                      </a:r>
                    </a:p>
                  </a:txBody>
                  <a:tcPr marL="91419" marR="91419" marT="45709" marB="45709"/>
                </a:tc>
                <a:tc>
                  <a:txBody>
                    <a:bodyPr/>
                    <a:lstStyle/>
                    <a:p>
                      <a:r>
                        <a:rPr lang="en-US" sz="2100" dirty="0"/>
                        <a:t>Salaried</a:t>
                      </a:r>
                    </a:p>
                  </a:txBody>
                  <a:tcPr marL="91419" marR="91419" marT="45709" marB="45709"/>
                </a:tc>
                <a:tc>
                  <a:txBody>
                    <a:bodyPr/>
                    <a:lstStyle/>
                    <a:p>
                      <a:r>
                        <a:rPr lang="en-US" sz="2100" dirty="0"/>
                        <a:t>Married</a:t>
                      </a:r>
                    </a:p>
                  </a:txBody>
                  <a:tcPr marL="91419" marR="91419" marT="45709" marB="45709"/>
                </a:tc>
                <a:extLst>
                  <a:ext uri="{0D108BD9-81ED-4DB2-BD59-A6C34878D82A}">
                    <a16:rowId xmlns:a16="http://schemas.microsoft.com/office/drawing/2014/main" val="331182391"/>
                  </a:ext>
                </a:extLst>
              </a:tr>
              <a:tr h="411385">
                <a:tc>
                  <a:txBody>
                    <a:bodyPr/>
                    <a:lstStyle/>
                    <a:p>
                      <a:r>
                        <a:rPr lang="en-US" sz="2100" dirty="0"/>
                        <a:t>Tall</a:t>
                      </a:r>
                    </a:p>
                  </a:txBody>
                  <a:tcPr marL="91419" marR="91419" marT="45709" marB="45709"/>
                </a:tc>
                <a:tc>
                  <a:txBody>
                    <a:bodyPr/>
                    <a:lstStyle/>
                    <a:p>
                      <a:r>
                        <a:rPr lang="en-US" sz="2100" dirty="0"/>
                        <a:t>Male</a:t>
                      </a:r>
                    </a:p>
                  </a:txBody>
                  <a:tcPr marL="91419" marR="91419" marT="45709" marB="45709"/>
                </a:tc>
                <a:tc>
                  <a:txBody>
                    <a:bodyPr/>
                    <a:lstStyle/>
                    <a:p>
                      <a:r>
                        <a:rPr lang="en-US" sz="2100" dirty="0"/>
                        <a:t>Yes</a:t>
                      </a:r>
                    </a:p>
                  </a:txBody>
                  <a:tcPr marL="91419" marR="91419" marT="45709" marB="45709"/>
                </a:tc>
                <a:tc>
                  <a:txBody>
                    <a:bodyPr/>
                    <a:lstStyle/>
                    <a:p>
                      <a:r>
                        <a:rPr lang="en-US" sz="2100" dirty="0"/>
                        <a:t>Yes</a:t>
                      </a:r>
                    </a:p>
                  </a:txBody>
                  <a:tcPr marL="91419" marR="91419" marT="45709" marB="45709"/>
                </a:tc>
                <a:extLst>
                  <a:ext uri="{0D108BD9-81ED-4DB2-BD59-A6C34878D82A}">
                    <a16:rowId xmlns:a16="http://schemas.microsoft.com/office/drawing/2014/main" val="2041943678"/>
                  </a:ext>
                </a:extLst>
              </a:tr>
              <a:tr h="411385">
                <a:tc>
                  <a:txBody>
                    <a:bodyPr/>
                    <a:lstStyle/>
                    <a:p>
                      <a:r>
                        <a:rPr lang="en-US" sz="2100" dirty="0"/>
                        <a:t>Tall</a:t>
                      </a:r>
                    </a:p>
                  </a:txBody>
                  <a:tcPr marL="91419" marR="91419" marT="45709" marB="45709"/>
                </a:tc>
                <a:tc>
                  <a:txBody>
                    <a:bodyPr/>
                    <a:lstStyle/>
                    <a:p>
                      <a:r>
                        <a:rPr lang="en-US" sz="2100" dirty="0"/>
                        <a:t>Female</a:t>
                      </a:r>
                    </a:p>
                  </a:txBody>
                  <a:tcPr marL="91419" marR="91419" marT="45709" marB="45709"/>
                </a:tc>
                <a:tc>
                  <a:txBody>
                    <a:bodyPr/>
                    <a:lstStyle/>
                    <a:p>
                      <a:r>
                        <a:rPr lang="en-US" sz="2100" dirty="0"/>
                        <a:t>Yes</a:t>
                      </a:r>
                    </a:p>
                  </a:txBody>
                  <a:tcPr marL="91419" marR="91419" marT="45709" marB="45709"/>
                </a:tc>
                <a:tc>
                  <a:txBody>
                    <a:bodyPr/>
                    <a:lstStyle/>
                    <a:p>
                      <a:r>
                        <a:rPr lang="en-US" sz="2100" dirty="0"/>
                        <a:t>No</a:t>
                      </a:r>
                    </a:p>
                  </a:txBody>
                  <a:tcPr marL="91419" marR="91419" marT="45709" marB="45709"/>
                </a:tc>
                <a:extLst>
                  <a:ext uri="{0D108BD9-81ED-4DB2-BD59-A6C34878D82A}">
                    <a16:rowId xmlns:a16="http://schemas.microsoft.com/office/drawing/2014/main" val="4220921382"/>
                  </a:ext>
                </a:extLst>
              </a:tr>
            </a:tbl>
          </a:graphicData>
        </a:graphic>
      </p:graphicFrame>
      <mc:AlternateContent xmlns:mc="http://schemas.openxmlformats.org/markup-compatibility/2006">
        <mc:Choice xmlns:a14="http://schemas.microsoft.com/office/drawing/2010/main" Requires="a14">
          <p:sp>
            <p:nvSpPr>
              <p:cNvPr id="8" name="Rectangle 7"/>
              <p:cNvSpPr/>
              <p:nvPr/>
            </p:nvSpPr>
            <p:spPr>
              <a:xfrm>
                <a:off x="5338258" y="2421122"/>
                <a:ext cx="404056" cy="4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0">
                          <a:latin typeface="Cambria Math" panose="02040503050406030204" pitchFamily="18" charset="0"/>
                          <a:ea typeface="Arial Unicode MS" pitchFamily="34" charset="-128"/>
                          <a:cs typeface="Arial Unicode MS" pitchFamily="34" charset="-128"/>
                        </a:rPr>
                        <m:t>𝑎</m:t>
                      </m:r>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5338258" y="2421122"/>
                <a:ext cx="404056" cy="4000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5362791" y="2877958"/>
                <a:ext cx="381875" cy="4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0">
                          <a:latin typeface="Cambria Math" panose="02040503050406030204" pitchFamily="18" charset="0"/>
                          <a:ea typeface="Arial Unicode MS" pitchFamily="34" charset="-128"/>
                          <a:cs typeface="Arial Unicode MS" pitchFamily="34" charset="-128"/>
                        </a:rPr>
                        <m:t>𝑐</m:t>
                      </m:r>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5362791" y="2877958"/>
                <a:ext cx="381875" cy="40001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4337362" y="3320495"/>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400" i="1" kern="0">
                          <a:latin typeface="Cambria Math" panose="02040503050406030204" pitchFamily="18" charset="0"/>
                          <a:ea typeface="Arial Unicode MS" pitchFamily="34" charset="-128"/>
                          <a:cs typeface="Arial Unicode MS" pitchFamily="34" charset="-128"/>
                        </a:rPr>
                        <m:t>𝑀𝑎</m:t>
                      </m:r>
                      <m:r>
                        <a:rPr lang="en-US" sz="2400" i="1" kern="0">
                          <a:latin typeface="Cambria Math" panose="02040503050406030204" pitchFamily="18" charset="0"/>
                          <a:ea typeface="Arial Unicode MS" pitchFamily="34" charset="-128"/>
                          <a:cs typeface="Arial Unicode MS" pitchFamily="34" charset="-128"/>
                        </a:rPr>
                        <m:t>𝑡𝑐h𝑒𝑑</m:t>
                      </m:r>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4337362" y="3320495"/>
                <a:ext cx="1370546" cy="461558"/>
              </a:xfrm>
              <a:prstGeom prst="rect">
                <a:avLst/>
              </a:prstGeom>
              <a:blipFill>
                <a:blip r:embed="rId8"/>
                <a:stretch>
                  <a:fillRect l="-926" r="-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5687278" y="3334794"/>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𝑌𝑒𝑠</m:t>
                      </m:r>
                    </m:oMath>
                  </m:oMathPara>
                </a14:m>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5687278" y="3334794"/>
                <a:ext cx="1370546" cy="4615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p:cNvSpPr/>
              <p:nvPr/>
            </p:nvSpPr>
            <p:spPr>
              <a:xfrm>
                <a:off x="7321440" y="3334793"/>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𝑁𝑜</m:t>
                      </m:r>
                    </m:oMath>
                  </m:oMathPara>
                </a14:m>
                <a:endParaRPr lang="en-US" dirty="0"/>
              </a:p>
            </p:txBody>
          </p:sp>
        </mc:Choice>
        <mc:Fallback>
          <p:sp>
            <p:nvSpPr>
              <p:cNvPr id="36" name="Rectangle 35"/>
              <p:cNvSpPr>
                <a:spLocks noRot="1" noChangeAspect="1" noMove="1" noResize="1" noEditPoints="1" noAdjustHandles="1" noChangeArrowheads="1" noChangeShapeType="1" noTextEdit="1"/>
              </p:cNvSpPr>
              <p:nvPr/>
            </p:nvSpPr>
            <p:spPr>
              <a:xfrm>
                <a:off x="7321440" y="3334793"/>
                <a:ext cx="1370546" cy="46155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8832829" y="3334792"/>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𝑌𝑒𝑠</m:t>
                      </m:r>
                    </m:oMath>
                  </m:oMathPara>
                </a14:m>
                <a:endParaRPr lang="en-US" dirty="0"/>
              </a:p>
            </p:txBody>
          </p:sp>
        </mc:Choice>
        <mc:Fallback>
          <p:sp>
            <p:nvSpPr>
              <p:cNvPr id="37" name="Rectangle 36"/>
              <p:cNvSpPr>
                <a:spLocks noRot="1" noChangeAspect="1" noMove="1" noResize="1" noEditPoints="1" noAdjustHandles="1" noChangeArrowheads="1" noChangeShapeType="1" noTextEdit="1"/>
              </p:cNvSpPr>
              <p:nvPr/>
            </p:nvSpPr>
            <p:spPr>
              <a:xfrm>
                <a:off x="8832829" y="3334792"/>
                <a:ext cx="1370546" cy="4615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10305518" y="3334792"/>
                <a:ext cx="1370546" cy="46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𝑁𝑜</m:t>
                      </m:r>
                    </m:oMath>
                  </m:oMathPara>
                </a14:m>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a:off x="10305518" y="3334792"/>
                <a:ext cx="1370546" cy="46155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p:cNvSpPr txBox="1"/>
              <p:nvPr/>
            </p:nvSpPr>
            <p:spPr>
              <a:xfrm>
                <a:off x="7788007" y="4932713"/>
                <a:ext cx="2519697" cy="5184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m:rPr>
                          <m:nor/>
                        </m:rPr>
                        <a:rPr lang="en-US" sz="1800" dirty="0"/>
                        <m:t>=</m:t>
                      </m:r>
                      <m:r>
                        <a:rPr lang="en-US" sz="1800" i="1" dirty="0">
                          <a:latin typeface="Cambria Math" panose="02040503050406030204" pitchFamily="18" charset="0"/>
                        </a:rPr>
                        <m:t> </m:t>
                      </m:r>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4 −2</m:t>
                          </m:r>
                        </m:num>
                        <m:den>
                          <m:r>
                            <a:rPr lang="en-US" sz="1800" i="1" kern="0">
                              <a:latin typeface="Cambria Math" panose="02040503050406030204" pitchFamily="18" charset="0"/>
                              <a:ea typeface="Arial Unicode MS" pitchFamily="34" charset="-128"/>
                              <a:cs typeface="Arial Unicode MS" pitchFamily="34" charset="-128"/>
                            </a:rPr>
                            <m:t>4</m:t>
                          </m:r>
                        </m:den>
                      </m:f>
                    </m:oMath>
                  </m:oMathPara>
                </a14:m>
                <a:endParaRPr lang="en-US" sz="1800" kern="0" dirty="0" err="1">
                  <a:ea typeface="Arial Unicode MS" pitchFamily="34" charset="-128"/>
                  <a:cs typeface="Arial Unicode MS" pitchFamily="34" charset="-128"/>
                </a:endParaRPr>
              </a:p>
            </p:txBody>
          </p:sp>
        </mc:Choice>
        <mc:Fallback>
          <p:sp>
            <p:nvSpPr>
              <p:cNvPr id="60" name="TextBox 59"/>
              <p:cNvSpPr txBox="1">
                <a:spLocks noRot="1" noChangeAspect="1" noMove="1" noResize="1" noEditPoints="1" noAdjustHandles="1" noChangeArrowheads="1" noChangeShapeType="1" noTextEdit="1"/>
              </p:cNvSpPr>
              <p:nvPr/>
            </p:nvSpPr>
            <p:spPr>
              <a:xfrm>
                <a:off x="7788007" y="4932713"/>
                <a:ext cx="2519697" cy="518484"/>
              </a:xfrm>
              <a:prstGeom prst="rect">
                <a:avLst/>
              </a:prstGeom>
              <a:blipFill>
                <a:blip r:embed="rId13"/>
                <a:stretch>
                  <a:fillRect t="-7143" b="-11905"/>
                </a:stretch>
              </a:blipFill>
            </p:spPr>
            <p:txBody>
              <a:bodyPr/>
              <a:lstStyle/>
              <a:p>
                <a:r>
                  <a:rPr lang="en-US">
                    <a:noFill/>
                  </a:rPr>
                  <a:t> </a:t>
                </a:r>
              </a:p>
            </p:txBody>
          </p:sp>
        </mc:Fallback>
      </mc:AlternateContent>
      <p:sp>
        <p:nvSpPr>
          <p:cNvPr id="3" name="Rectangle 2"/>
          <p:cNvSpPr/>
          <p:nvPr/>
        </p:nvSpPr>
        <p:spPr>
          <a:xfrm>
            <a:off x="400791" y="4479260"/>
            <a:ext cx="1184666" cy="369247"/>
          </a:xfrm>
          <a:prstGeom prst="rect">
            <a:avLst/>
          </a:prstGeom>
        </p:spPr>
        <p:txBody>
          <a:bodyPr wrap="none">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195042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5</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sz="1600" dirty="0"/>
              <a:t>Introduction to TensorFlow</a:t>
            </a:r>
          </a:p>
          <a:p>
            <a:pPr marL="645621" lvl="3" indent="-285693"/>
            <a:r>
              <a:rPr lang="en-US" dirty="0"/>
              <a:t>Basic Concepts: Graphs / Sessions</a:t>
            </a:r>
          </a:p>
          <a:p>
            <a:pPr marL="645621" lvl="3" indent="-285693"/>
            <a:endParaRPr lang="en-US" dirty="0"/>
          </a:p>
          <a:p>
            <a:pPr marL="645621" lvl="3" indent="-285693"/>
            <a:r>
              <a:rPr lang="en-US" dirty="0"/>
              <a:t>Hands-on: Simple Classification</a:t>
            </a:r>
          </a:p>
          <a:p>
            <a:pPr marL="645621" lvl="3" indent="-285693"/>
            <a:endParaRPr lang="en-US" dirty="0"/>
          </a:p>
          <a:p>
            <a:pPr marL="645621" lvl="3" indent="-285693"/>
            <a:r>
              <a:rPr lang="en-US" dirty="0"/>
              <a:t>Tensor Board</a:t>
            </a:r>
          </a:p>
          <a:p>
            <a:pPr marL="645621" lvl="3" indent="-285693"/>
            <a:endParaRPr lang="en-US" dirty="0"/>
          </a:p>
          <a:p>
            <a:pPr marL="645621" lvl="3" indent="-285693"/>
            <a:r>
              <a:rPr lang="en-US" dirty="0"/>
              <a:t>TensorFlow Serving</a:t>
            </a:r>
          </a:p>
          <a:p>
            <a:pPr marL="645621" lvl="3" indent="-285693"/>
            <a:endParaRPr lang="en-US" dirty="0"/>
          </a:p>
          <a:p>
            <a:pPr marL="645621" lvl="3" indent="-285693"/>
            <a:r>
              <a:rPr lang="en-US" dirty="0"/>
              <a:t>Convolutional NN</a:t>
            </a:r>
          </a:p>
          <a:p>
            <a:pPr marL="645621" lvl="3" indent="-285693"/>
            <a:endParaRPr lang="en-US" dirty="0"/>
          </a:p>
          <a:p>
            <a:pPr marL="645621" lvl="3" indent="-285693"/>
            <a:r>
              <a:rPr lang="en-US" dirty="0"/>
              <a:t>Recurrent NN</a:t>
            </a:r>
          </a:p>
          <a:p>
            <a:pPr marL="645621" lvl="3" indent="-285693"/>
            <a:endParaRPr lang="en-US" dirty="0"/>
          </a:p>
          <a:p>
            <a:pPr marL="645621" lvl="3" indent="-285693"/>
            <a:r>
              <a:rPr lang="en-US" dirty="0"/>
              <a:t>HANA and TensorFlow </a:t>
            </a:r>
          </a:p>
          <a:p>
            <a:pPr marL="342831" indent="-342831">
              <a:buFont typeface="Arial" charset="0"/>
              <a:buChar char="•"/>
            </a:pPr>
            <a:endParaRPr lang="en-US" sz="1600" dirty="0"/>
          </a:p>
        </p:txBody>
      </p:sp>
    </p:spTree>
    <p:extLst>
      <p:ext uri="{BB962C8B-B14F-4D97-AF65-F5344CB8AC3E}">
        <p14:creationId xmlns:p14="http://schemas.microsoft.com/office/powerpoint/2010/main" val="1759956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658169" y="3523052"/>
            <a:ext cx="4707679"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only heights is categorical but weight is continuous?</a:t>
            </a:r>
          </a:p>
        </p:txBody>
      </p:sp>
      <mc:AlternateContent xmlns:mc="http://schemas.openxmlformats.org/markup-compatibility/2006">
        <mc:Choice xmlns:a14="http://schemas.microsoft.com/office/drawing/2010/main" Requires="a14">
          <p:sp>
            <p:nvSpPr>
              <p:cNvPr id="38" name="Rectangle 37"/>
              <p:cNvSpPr/>
              <p:nvPr/>
            </p:nvSpPr>
            <p:spPr>
              <a:xfrm rot="19383426">
                <a:off x="8099756" y="1976572"/>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rot="19383426">
                <a:off x="8099756" y="1976572"/>
                <a:ext cx="1517116" cy="461558"/>
              </a:xfrm>
              <a:prstGeom prst="rect">
                <a:avLst/>
              </a:prstGeom>
              <a:blipFill>
                <a:blip r:embed="rId4"/>
                <a:stretch>
                  <a:fillRect r="-2542"/>
                </a:stretch>
              </a:blipFill>
            </p:spPr>
            <p:txBody>
              <a:bodyPr/>
              <a:lstStyle/>
              <a:p>
                <a:r>
                  <a:rPr lang="en-US">
                    <a:noFill/>
                  </a:rPr>
                  <a:t> </a:t>
                </a:r>
              </a:p>
            </p:txBody>
          </p:sp>
        </mc:Fallback>
      </mc:AlternateContent>
      <p:sp>
        <p:nvSpPr>
          <p:cNvPr id="39" name="Flowchart: Connector 38"/>
          <p:cNvSpPr/>
          <p:nvPr/>
        </p:nvSpPr>
        <p:spPr bwMode="gray">
          <a:xfrm>
            <a:off x="7875489" y="266626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Flowchart: Connector 39"/>
          <p:cNvSpPr/>
          <p:nvPr/>
        </p:nvSpPr>
        <p:spPr bwMode="gray">
          <a:xfrm>
            <a:off x="7733090" y="295422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1" name="Flowchart: Connector 40"/>
          <p:cNvSpPr/>
          <p:nvPr/>
        </p:nvSpPr>
        <p:spPr bwMode="gray">
          <a:xfrm>
            <a:off x="8163455" y="30667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Flowchart: Connector 41"/>
          <p:cNvSpPr/>
          <p:nvPr/>
        </p:nvSpPr>
        <p:spPr bwMode="gray">
          <a:xfrm>
            <a:off x="8451420" y="374613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9747264" y="185823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10179212" y="237829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478633" y="239215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539169" y="3192939"/>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891247" y="3480905"/>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0" name="Straight Arrow Connector 49"/>
          <p:cNvCxnSpPr/>
          <p:nvPr/>
        </p:nvCxnSpPr>
        <p:spPr>
          <a:xfrm flipV="1">
            <a:off x="7155576" y="1393156"/>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795619" y="4560775"/>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5998201" y="2406550"/>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3" name="TextBox 52"/>
          <p:cNvSpPr txBox="1"/>
          <p:nvPr/>
        </p:nvSpPr>
        <p:spPr>
          <a:xfrm>
            <a:off x="8831214" y="4839372"/>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4" name="Straight Arrow Connector 53"/>
          <p:cNvCxnSpPr>
            <a:stCxn id="41" idx="7"/>
            <a:endCxn id="45" idx="3"/>
          </p:cNvCxnSpPr>
          <p:nvPr/>
        </p:nvCxnSpPr>
        <p:spPr>
          <a:xfrm flipV="1">
            <a:off x="8286351" y="1981134"/>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a:endCxn id="46" idx="2"/>
          </p:cNvCxnSpPr>
          <p:nvPr/>
        </p:nvCxnSpPr>
        <p:spPr>
          <a:xfrm>
            <a:off x="9768351" y="1981134"/>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1" idx="7"/>
            <a:endCxn id="46" idx="3"/>
          </p:cNvCxnSpPr>
          <p:nvPr/>
        </p:nvCxnSpPr>
        <p:spPr>
          <a:xfrm flipV="1">
            <a:off x="8286351" y="2501195"/>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165038" y="3258968"/>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58" name="TextBox 57"/>
          <p:cNvSpPr txBox="1"/>
          <p:nvPr/>
        </p:nvSpPr>
        <p:spPr>
          <a:xfrm>
            <a:off x="10297650" y="259427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59" name="TextBox 58"/>
          <p:cNvSpPr txBox="1"/>
          <p:nvPr/>
        </p:nvSpPr>
        <p:spPr>
          <a:xfrm>
            <a:off x="10015895" y="1731642"/>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Tree>
    <p:extLst>
      <p:ext uri="{BB962C8B-B14F-4D97-AF65-F5344CB8AC3E}">
        <p14:creationId xmlns:p14="http://schemas.microsoft.com/office/powerpoint/2010/main" val="997858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Distance Matrix </a:t>
            </a:r>
          </a:p>
        </p:txBody>
      </p:sp>
      <mc:AlternateContent xmlns:mc="http://schemas.openxmlformats.org/markup-compatibility/2006">
        <mc:Choice xmlns:a14="http://schemas.microsoft.com/office/drawing/2010/main" Requires="a14">
          <p:sp>
            <p:nvSpPr>
              <p:cNvPr id="15" name="TextBox 14"/>
              <p:cNvSpPr txBox="1"/>
              <p:nvPr/>
            </p:nvSpPr>
            <p:spPr>
              <a:xfrm>
                <a:off x="142048" y="2100369"/>
                <a:ext cx="4916498" cy="83901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kern="0">
                              <a:latin typeface="Cambria Math" panose="02040503050406030204" pitchFamily="18" charset="0"/>
                              <a:ea typeface="Arial Unicode MS" pitchFamily="34" charset="-128"/>
                              <a:cs typeface="Arial Unicode MS" pitchFamily="34" charset="-128"/>
                            </a:rPr>
                          </m:ctrlPr>
                        </m:mPr>
                        <m:mr>
                          <m:e>
                            <m:r>
                              <m:rPr>
                                <m:brk m:alnAt="7"/>
                              </m:rPr>
                              <a:rPr lang="en-US" sz="1800" i="1" kern="0">
                                <a:latin typeface="Cambria Math" panose="02040503050406030204" pitchFamily="18" charset="0"/>
                                <a:ea typeface="Arial Unicode MS" pitchFamily="34" charset="-128"/>
                                <a:cs typeface="Arial Unicode MS" pitchFamily="34" charset="-128"/>
                              </a:rPr>
                              <m:t>𝑑</m:t>
                            </m:r>
                            <m:r>
                              <a:rPr lang="en-US" sz="1800" i="1" kern="0">
                                <a:latin typeface="Cambria Math" panose="02040503050406030204" pitchFamily="18" charset="0"/>
                                <a:ea typeface="Arial Unicode MS" pitchFamily="34" charset="-128"/>
                                <a:cs typeface="Arial Unicode MS" pitchFamily="34" charset="-128"/>
                              </a:rPr>
                              <m:t>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r>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𝑎</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𝑏</m:t>
                            </m:r>
                            <m:r>
                              <a:rPr lang="en-US" sz="1800" i="1" kern="0">
                                <a:latin typeface="Cambria Math" panose="02040503050406030204" pitchFamily="18" charset="0"/>
                                <a:ea typeface="Arial Unicode MS" pitchFamily="34" charset="-128"/>
                                <a:cs typeface="Arial Unicode MS" pitchFamily="34" charset="-128"/>
                              </a:rPr>
                              <m:t>)</m:t>
                            </m:r>
                          </m:e>
                          <m:e>
                            <m:r>
                              <a:rPr lang="en-US" sz="1800" i="1" kern="0">
                                <a:latin typeface="Cambria Math" panose="02040503050406030204" pitchFamily="18" charset="0"/>
                                <a:ea typeface="Arial Unicode MS" pitchFamily="34" charset="-128"/>
                                <a:cs typeface="Arial Unicode MS" pitchFamily="34" charset="-128"/>
                              </a:rPr>
                              <m:t>𝑑𝑖𝑠𝑡</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𝑐</m:t>
                            </m:r>
                            <m:r>
                              <a:rPr lang="en-US" sz="1800" i="1" kern="0">
                                <a:latin typeface="Cambria Math" panose="02040503050406030204" pitchFamily="18" charset="0"/>
                                <a:ea typeface="Arial Unicode MS" pitchFamily="34" charset="-128"/>
                                <a:cs typeface="Arial Unicode MS" pitchFamily="34" charset="-128"/>
                              </a:rPr>
                              <m:t>)</m:t>
                            </m:r>
                          </m:e>
                        </m:mr>
                      </m:m>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142048" y="2100369"/>
                <a:ext cx="4916498" cy="839010"/>
              </a:xfrm>
              <a:prstGeom prst="rect">
                <a:avLst/>
              </a:prstGeom>
              <a:blipFill>
                <a:blip r:embed="rId3"/>
                <a:stretch>
                  <a:fillRect t="-1493" b="-10448"/>
                </a:stretch>
              </a:blipFill>
            </p:spPr>
            <p:txBody>
              <a:bodyPr/>
              <a:lstStyle/>
              <a:p>
                <a:r>
                  <a:rPr lang="en-US">
                    <a:noFill/>
                  </a:rPr>
                  <a:t> </a:t>
                </a:r>
              </a:p>
            </p:txBody>
          </p:sp>
        </mc:Fallback>
      </mc:AlternateContent>
      <p:sp>
        <p:nvSpPr>
          <p:cNvPr id="30" name="Double Bracket 29"/>
          <p:cNvSpPr/>
          <p:nvPr/>
        </p:nvSpPr>
        <p:spPr>
          <a:xfrm>
            <a:off x="842220" y="2020833"/>
            <a:ext cx="3527575" cy="1057134"/>
          </a:xfrm>
          <a:prstGeom prst="bracketPair">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767564" y="1517438"/>
            <a:ext cx="316761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Distance Matrix</a:t>
            </a:r>
          </a:p>
        </p:txBody>
      </p:sp>
      <p:sp>
        <p:nvSpPr>
          <p:cNvPr id="5" name="TextBox 4"/>
          <p:cNvSpPr txBox="1"/>
          <p:nvPr/>
        </p:nvSpPr>
        <p:spPr>
          <a:xfrm>
            <a:off x="678851" y="3140415"/>
            <a:ext cx="4707679"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if only heights is categorical but weight is continuous?</a:t>
            </a:r>
          </a:p>
        </p:txBody>
      </p:sp>
      <p:sp>
        <p:nvSpPr>
          <p:cNvPr id="7" name="TextBox 6"/>
          <p:cNvSpPr txBox="1"/>
          <p:nvPr/>
        </p:nvSpPr>
        <p:spPr>
          <a:xfrm>
            <a:off x="3176227" y="5094149"/>
            <a:ext cx="119356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39" name="TextBox 38"/>
          <p:cNvSpPr txBox="1"/>
          <p:nvPr/>
        </p:nvSpPr>
        <p:spPr>
          <a:xfrm>
            <a:off x="1255422" y="4724844"/>
            <a:ext cx="51113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Euclidean Distance for continuous variables</a:t>
            </a:r>
          </a:p>
        </p:txBody>
      </p:sp>
      <mc:AlternateContent xmlns:mc="http://schemas.openxmlformats.org/markup-compatibility/2006">
        <mc:Choice xmlns:a14="http://schemas.microsoft.com/office/drawing/2010/main" Requires="a14">
          <p:sp>
            <p:nvSpPr>
              <p:cNvPr id="42" name="TextBox 41"/>
              <p:cNvSpPr txBox="1"/>
              <p:nvPr/>
            </p:nvSpPr>
            <p:spPr>
              <a:xfrm>
                <a:off x="507716" y="5554369"/>
                <a:ext cx="2519697" cy="57502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𝑚𝑎𝑡𝑐h𝑒𝑑</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num>
                        <m:den>
                          <m:r>
                            <a:rPr lang="en-US" sz="1800" i="1" kern="0">
                              <a:latin typeface="Cambria Math" panose="02040503050406030204" pitchFamily="18" charset="0"/>
                              <a:ea typeface="Arial Unicode MS" pitchFamily="34" charset="-128"/>
                              <a:cs typeface="Arial Unicode MS" pitchFamily="34" charset="-128"/>
                            </a:rPr>
                            <m:t>𝑇𝑜𝑡𝑎𝑙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𝑛𝑢𝑚𝑏𝑒𝑟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𝑜𝑓</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𝑐𝑎𝑡𝑒𝑔𝑜𝑟𝑖𝑐𝑎𝑙</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𝑣𝑎𝑟𝑖𝑎𝑏𝑙𝑒𝑠</m:t>
                          </m:r>
                        </m:den>
                      </m:f>
                    </m:oMath>
                  </m:oMathPara>
                </a14:m>
                <a:endParaRPr lang="en-US" sz="1800" kern="0" dirty="0" err="1">
                  <a:ea typeface="Arial Unicode MS" pitchFamily="34" charset="-128"/>
                  <a:cs typeface="Arial Unicode MS" pitchFamily="34" charset="-128"/>
                </a:endParaRPr>
              </a:p>
            </p:txBody>
          </p:sp>
        </mc:Choice>
        <mc:Fallback>
          <p:sp>
            <p:nvSpPr>
              <p:cNvPr id="42" name="TextBox 41"/>
              <p:cNvSpPr txBox="1">
                <a:spLocks noRot="1" noChangeAspect="1" noMove="1" noResize="1" noEditPoints="1" noAdjustHandles="1" noChangeArrowheads="1" noChangeShapeType="1" noTextEdit="1"/>
              </p:cNvSpPr>
              <p:nvPr/>
            </p:nvSpPr>
            <p:spPr>
              <a:xfrm>
                <a:off x="507716" y="5554369"/>
                <a:ext cx="2519697" cy="575024"/>
              </a:xfrm>
              <a:prstGeom prst="rect">
                <a:avLst/>
              </a:prstGeom>
              <a:blipFill>
                <a:blip r:embed="rId4"/>
                <a:stretch>
                  <a:fillRect l="-3015" t="-6383" r="-149749"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2306286" y="4124982"/>
                <a:ext cx="1739882" cy="453032"/>
              </a:xfrm>
              <a:prstGeom prst="rect">
                <a:avLst/>
              </a:prstGeom>
            </p:spPr>
            <p:txBody>
              <a:bodyPr wrap="none">
                <a:spAutoFit/>
              </a:bodyPr>
              <a:lstStyle/>
              <a:p>
                <a14:m>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a14:m>
                <a:r>
                  <a:rPr lang="en-US" dirty="0"/>
                  <a:t> = </a:t>
                </a:r>
              </a:p>
            </p:txBody>
          </p:sp>
        </mc:Choice>
        <mc:Fallback>
          <p:sp>
            <p:nvSpPr>
              <p:cNvPr id="38" name="Rectangle 37"/>
              <p:cNvSpPr>
                <a:spLocks noRot="1" noChangeAspect="1" noMove="1" noResize="1" noEditPoints="1" noAdjustHandles="1" noChangeArrowheads="1" noChangeShapeType="1" noTextEdit="1"/>
              </p:cNvSpPr>
              <p:nvPr/>
            </p:nvSpPr>
            <p:spPr>
              <a:xfrm>
                <a:off x="2306286" y="4124982"/>
                <a:ext cx="1739882" cy="453032"/>
              </a:xfrm>
              <a:prstGeom prst="rect">
                <a:avLst/>
              </a:prstGeom>
              <a:blipFill>
                <a:blip r:embed="rId5"/>
                <a:stretch>
                  <a:fillRect l="-725" r="-289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p:cNvSpPr/>
              <p:nvPr/>
            </p:nvSpPr>
            <p:spPr>
              <a:xfrm rot="19383426">
                <a:off x="7977654" y="2509945"/>
                <a:ext cx="1517116"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ea typeface="Arial Unicode MS" pitchFamily="34" charset="-128"/>
                          <a:cs typeface="Arial Unicode MS" pitchFamily="34" charset="-128"/>
                        </a:rPr>
                        <m:t>𝑑𝑖𝑠𝑡</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𝑎</m:t>
                      </m:r>
                      <m:r>
                        <a:rPr lang="en-US" sz="2400" i="1" kern="0">
                          <a:latin typeface="Cambria Math" panose="02040503050406030204" pitchFamily="18" charset="0"/>
                          <a:ea typeface="Arial Unicode MS" pitchFamily="34" charset="-128"/>
                          <a:cs typeface="Arial Unicode MS" pitchFamily="34" charset="-128"/>
                        </a:rPr>
                        <m:t>,</m:t>
                      </m:r>
                      <m:r>
                        <a:rPr lang="en-US" sz="2400" i="1" kern="0">
                          <a:latin typeface="Cambria Math" panose="02040503050406030204" pitchFamily="18" charset="0"/>
                          <a:ea typeface="Arial Unicode MS" pitchFamily="34" charset="-128"/>
                          <a:cs typeface="Arial Unicode MS" pitchFamily="34" charset="-128"/>
                        </a:rPr>
                        <m:t>𝑐</m:t>
                      </m:r>
                      <m:r>
                        <a:rPr lang="en-US" sz="2400" i="1" kern="0">
                          <a:latin typeface="Cambria Math" panose="02040503050406030204" pitchFamily="18" charset="0"/>
                          <a:ea typeface="Arial Unicode MS" pitchFamily="34" charset="-128"/>
                          <a:cs typeface="Arial Unicode MS" pitchFamily="34" charset="-128"/>
                        </a:rPr>
                        <m:t>)</m:t>
                      </m:r>
                    </m:oMath>
                  </m:oMathPara>
                </a14:m>
                <a:endParaRPr lang="en-US" dirty="0"/>
              </a:p>
            </p:txBody>
          </p:sp>
        </mc:Choice>
        <mc:Fallback>
          <p:sp>
            <p:nvSpPr>
              <p:cNvPr id="40" name="Rectangle 39"/>
              <p:cNvSpPr>
                <a:spLocks noRot="1" noChangeAspect="1" noMove="1" noResize="1" noEditPoints="1" noAdjustHandles="1" noChangeArrowheads="1" noChangeShapeType="1" noTextEdit="1"/>
              </p:cNvSpPr>
              <p:nvPr/>
            </p:nvSpPr>
            <p:spPr>
              <a:xfrm rot="19383426">
                <a:off x="7977654" y="2509945"/>
                <a:ext cx="1517116" cy="461558"/>
              </a:xfrm>
              <a:prstGeom prst="rect">
                <a:avLst/>
              </a:prstGeom>
              <a:blipFill>
                <a:blip r:embed="rId6"/>
                <a:stretch>
                  <a:fillRect r="-3390"/>
                </a:stretch>
              </a:blipFill>
            </p:spPr>
            <p:txBody>
              <a:bodyPr/>
              <a:lstStyle/>
              <a:p>
                <a:r>
                  <a:rPr lang="en-US">
                    <a:noFill/>
                  </a:rPr>
                  <a:t> </a:t>
                </a:r>
              </a:p>
            </p:txBody>
          </p:sp>
        </mc:Fallback>
      </mc:AlternateContent>
      <p:sp>
        <p:nvSpPr>
          <p:cNvPr id="41" name="Flowchart: Connector 40"/>
          <p:cNvSpPr/>
          <p:nvPr/>
        </p:nvSpPr>
        <p:spPr bwMode="gray">
          <a:xfrm>
            <a:off x="7753388" y="319963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4" name="Flowchart: Connector 43"/>
          <p:cNvSpPr/>
          <p:nvPr/>
        </p:nvSpPr>
        <p:spPr bwMode="gray">
          <a:xfrm>
            <a:off x="7610989" y="348760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5" name="Flowchart: Connector 44"/>
          <p:cNvSpPr/>
          <p:nvPr/>
        </p:nvSpPr>
        <p:spPr bwMode="gray">
          <a:xfrm>
            <a:off x="8041353" y="36000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6" name="Flowchart: Connector 45"/>
          <p:cNvSpPr/>
          <p:nvPr/>
        </p:nvSpPr>
        <p:spPr bwMode="gray">
          <a:xfrm>
            <a:off x="8329318" y="4279507"/>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7" name="Flowchart: Connector 46"/>
          <p:cNvSpPr/>
          <p:nvPr/>
        </p:nvSpPr>
        <p:spPr bwMode="gray">
          <a:xfrm>
            <a:off x="9625162" y="2391610"/>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8" name="Flowchart: Connector 47"/>
          <p:cNvSpPr/>
          <p:nvPr/>
        </p:nvSpPr>
        <p:spPr bwMode="gray">
          <a:xfrm>
            <a:off x="10057110" y="291167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9" name="Flowchart: Connector 48"/>
          <p:cNvSpPr/>
          <p:nvPr/>
        </p:nvSpPr>
        <p:spPr bwMode="gray">
          <a:xfrm>
            <a:off x="9356531" y="2925532"/>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0" name="Flowchart: Connector 49"/>
          <p:cNvSpPr/>
          <p:nvPr/>
        </p:nvSpPr>
        <p:spPr bwMode="gray">
          <a:xfrm>
            <a:off x="10417067" y="3726313"/>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1" name="Flowchart: Connector 50"/>
          <p:cNvSpPr/>
          <p:nvPr/>
        </p:nvSpPr>
        <p:spPr bwMode="gray">
          <a:xfrm>
            <a:off x="9769145" y="4014278"/>
            <a:ext cx="143983" cy="143983"/>
          </a:xfrm>
          <a:prstGeom prst="flowChartConnector">
            <a:avLst/>
          </a:prstGeom>
          <a:solidFill>
            <a:schemeClr val="tx1">
              <a:alpha val="14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52" name="Straight Arrow Connector 51"/>
          <p:cNvCxnSpPr/>
          <p:nvPr/>
        </p:nvCxnSpPr>
        <p:spPr>
          <a:xfrm flipV="1">
            <a:off x="7033474" y="1926530"/>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673518" y="5094149"/>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5876099" y="2939924"/>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55" name="TextBox 54"/>
          <p:cNvSpPr txBox="1"/>
          <p:nvPr/>
        </p:nvSpPr>
        <p:spPr>
          <a:xfrm>
            <a:off x="8709112" y="5372746"/>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cxnSp>
        <p:nvCxnSpPr>
          <p:cNvPr id="56" name="Straight Arrow Connector 55"/>
          <p:cNvCxnSpPr>
            <a:stCxn id="45" idx="7"/>
            <a:endCxn id="47" idx="3"/>
          </p:cNvCxnSpPr>
          <p:nvPr/>
        </p:nvCxnSpPr>
        <p:spPr>
          <a:xfrm flipV="1">
            <a:off x="8164250" y="2514507"/>
            <a:ext cx="1481999" cy="110666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7" idx="3"/>
            <a:endCxn id="48" idx="2"/>
          </p:cNvCxnSpPr>
          <p:nvPr/>
        </p:nvCxnSpPr>
        <p:spPr>
          <a:xfrm>
            <a:off x="9646249" y="2514507"/>
            <a:ext cx="410862" cy="469156"/>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5" idx="7"/>
            <a:endCxn id="48" idx="3"/>
          </p:cNvCxnSpPr>
          <p:nvPr/>
        </p:nvCxnSpPr>
        <p:spPr>
          <a:xfrm flipV="1">
            <a:off x="8164250" y="3034569"/>
            <a:ext cx="1913947" cy="58659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042937" y="3792341"/>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60" name="TextBox 59"/>
          <p:cNvSpPr txBox="1"/>
          <p:nvPr/>
        </p:nvSpPr>
        <p:spPr>
          <a:xfrm>
            <a:off x="10175548" y="312764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61" name="TextBox 60"/>
          <p:cNvSpPr txBox="1"/>
          <p:nvPr/>
        </p:nvSpPr>
        <p:spPr>
          <a:xfrm>
            <a:off x="9893793" y="2265016"/>
            <a:ext cx="43194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a:t>
            </a:r>
          </a:p>
        </p:txBody>
      </p:sp>
      <p:sp>
        <p:nvSpPr>
          <p:cNvPr id="32" name="Rectangle 31"/>
          <p:cNvSpPr/>
          <p:nvPr/>
        </p:nvSpPr>
        <p:spPr>
          <a:xfrm>
            <a:off x="562091" y="3768833"/>
            <a:ext cx="1184666" cy="369247"/>
          </a:xfrm>
          <a:prstGeom prst="rect">
            <a:avLst/>
          </a:prstGeom>
        </p:spPr>
        <p:txBody>
          <a:bodyPr wrap="none">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1800319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endParaRPr lang="en-US" u="sng" dirty="0"/>
          </a:p>
        </p:txBody>
      </p:sp>
      <p:sp>
        <p:nvSpPr>
          <p:cNvPr id="8" name="Rectangle 7"/>
          <p:cNvSpPr/>
          <p:nvPr/>
        </p:nvSpPr>
        <p:spPr>
          <a:xfrm>
            <a:off x="554255" y="1485235"/>
            <a:ext cx="8590628" cy="1880593"/>
          </a:xfrm>
          <a:prstGeom prst="rect">
            <a:avLst/>
          </a:prstGeom>
        </p:spPr>
        <p:txBody>
          <a:bodyPr wrap="square">
            <a:spAutoFit/>
          </a:bodyPr>
          <a:lstStyle/>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Partitional clustering approach. </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Each cluster is associated with a centroid (center point). </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Each point is assigned to the cluster with the closest centroid.</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Number of clusters, K, must be specified.</a:t>
            </a:r>
          </a:p>
          <a:p>
            <a:pPr marL="292042" indent="-292042" defTabSz="914217" eaLnBrk="0" fontAlgn="base" hangingPunct="0">
              <a:lnSpc>
                <a:spcPct val="90000"/>
              </a:lnSpc>
              <a:spcBef>
                <a:spcPct val="10000"/>
              </a:spcBef>
              <a:spcAft>
                <a:spcPts val="400"/>
              </a:spcAft>
              <a:buClr>
                <a:srgbClr val="0C7B9C"/>
              </a:buClr>
              <a:buSzPct val="75000"/>
              <a:buFont typeface="Monotype Sorts" pitchFamily="2" charset="2"/>
              <a:buChar char="l"/>
              <a:defRPr/>
            </a:pPr>
            <a:r>
              <a:rPr lang="en-US" altLang="en-US" dirty="0"/>
              <a:t>The basic algorithm is very simple.</a:t>
            </a:r>
          </a:p>
        </p:txBody>
      </p:sp>
      <p:graphicFrame>
        <p:nvGraphicFramePr>
          <p:cNvPr id="60" name="Object 4"/>
          <p:cNvGraphicFramePr>
            <a:graphicFrameLocks noChangeAspect="1"/>
          </p:cNvGraphicFramePr>
          <p:nvPr>
            <p:extLst/>
          </p:nvPr>
        </p:nvGraphicFramePr>
        <p:xfrm>
          <a:off x="698237" y="3716965"/>
          <a:ext cx="8151513" cy="2114061"/>
        </p:xfrm>
        <a:graphic>
          <a:graphicData uri="http://schemas.openxmlformats.org/presentationml/2006/ole">
            <mc:AlternateContent xmlns:mc="http://schemas.openxmlformats.org/markup-compatibility/2006">
              <mc:Choice xmlns:v="urn:schemas-microsoft-com:vml" Requires="v">
                <p:oleObj spid="_x0000_s1038" name="Bitmap Image" r:id="rId4" imgW="9784928" imgH="3177815" progId="Paint.Picture">
                  <p:embed/>
                </p:oleObj>
              </mc:Choice>
              <mc:Fallback>
                <p:oleObj name="Bitmap Image" r:id="rId4" imgW="9784928" imgH="3177815" progId="Paint.Picture">
                  <p:embed/>
                  <p:pic>
                    <p:nvPicPr>
                      <p:cNvPr id="60" name="Object 4"/>
                      <p:cNvPicPr>
                        <a:picLocks noChangeAspect="1" noChangeArrowheads="1"/>
                      </p:cNvPicPr>
                      <p:nvPr/>
                    </p:nvPicPr>
                    <p:blipFill>
                      <a:blip r:embed="rId5">
                        <a:extLst>
                          <a:ext uri="{28A0092B-C50C-407E-A947-70E740481C1C}">
                            <a14:useLocalDpi xmlns:a14="http://schemas.microsoft.com/office/drawing/2010/main" val="0"/>
                          </a:ext>
                        </a:extLst>
                      </a:blip>
                      <a:srcRect t="20143"/>
                      <a:stretch>
                        <a:fillRect/>
                      </a:stretch>
                    </p:blipFill>
                    <p:spPr bwMode="auto">
                      <a:xfrm>
                        <a:off x="698237" y="3716965"/>
                        <a:ext cx="8151513" cy="2114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32945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–Means Example</a:t>
            </a:r>
          </a:p>
        </p:txBody>
      </p:sp>
      <p:pic>
        <p:nvPicPr>
          <p:cNvPr id="3" name="Picture 2">
            <a:hlinkClick r:id="rId2"/>
          </p:cNvPr>
          <p:cNvPicPr>
            <a:picLocks noChangeAspect="1"/>
          </p:cNvPicPr>
          <p:nvPr/>
        </p:nvPicPr>
        <p:blipFill>
          <a:blip r:embed="rId3"/>
          <a:stretch>
            <a:fillRect/>
          </a:stretch>
        </p:blipFill>
        <p:spPr>
          <a:xfrm>
            <a:off x="1994081" y="1269260"/>
            <a:ext cx="6870143" cy="4600183"/>
          </a:xfrm>
          <a:prstGeom prst="rect">
            <a:avLst/>
          </a:prstGeom>
        </p:spPr>
      </p:pic>
      <p:sp>
        <p:nvSpPr>
          <p:cNvPr id="5" name="TextBox 4"/>
          <p:cNvSpPr txBox="1"/>
          <p:nvPr/>
        </p:nvSpPr>
        <p:spPr>
          <a:xfrm>
            <a:off x="7825379" y="3788957"/>
            <a:ext cx="3239610"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Click here to see K-Means animation</a:t>
            </a:r>
          </a:p>
        </p:txBody>
      </p:sp>
    </p:spTree>
    <p:extLst>
      <p:ext uri="{BB962C8B-B14F-4D97-AF65-F5344CB8AC3E}">
        <p14:creationId xmlns:p14="http://schemas.microsoft.com/office/powerpoint/2010/main" val="1050464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Tree>
    <p:extLst>
      <p:ext uri="{BB962C8B-B14F-4D97-AF65-F5344CB8AC3E}">
        <p14:creationId xmlns:p14="http://schemas.microsoft.com/office/powerpoint/2010/main" val="11204516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42358" y="2781078"/>
            <a:ext cx="3425506" cy="83080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Randomly select three data objects as center of three clusters.</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Tree>
    <p:extLst>
      <p:ext uri="{BB962C8B-B14F-4D97-AF65-F5344CB8AC3E}">
        <p14:creationId xmlns:p14="http://schemas.microsoft.com/office/powerpoint/2010/main" val="943935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c1.</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cxnSp>
        <p:nvCxnSpPr>
          <p:cNvPr id="8" name="Straight Arrow Connector 7"/>
          <p:cNvCxnSpPr>
            <a:stCxn id="21" idx="1"/>
            <a:endCxn id="10" idx="5"/>
          </p:cNvCxnSpPr>
          <p:nvPr/>
        </p:nvCxnSpPr>
        <p:spPr>
          <a:xfrm flipH="1" flipV="1">
            <a:off x="4852647" y="3752803"/>
            <a:ext cx="170838" cy="5782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1" idx="1"/>
            <a:endCxn id="9" idx="5"/>
          </p:cNvCxnSpPr>
          <p:nvPr/>
        </p:nvCxnSpPr>
        <p:spPr>
          <a:xfrm flipH="1" flipV="1">
            <a:off x="4422283" y="3640325"/>
            <a:ext cx="601203" cy="6907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1"/>
            <a:endCxn id="7" idx="4"/>
          </p:cNvCxnSpPr>
          <p:nvPr/>
        </p:nvCxnSpPr>
        <p:spPr>
          <a:xfrm flipH="1" flipV="1">
            <a:off x="4513777" y="3373445"/>
            <a:ext cx="509709" cy="95764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5"/>
            <a:endCxn id="18" idx="2"/>
          </p:cNvCxnSpPr>
          <p:nvPr/>
        </p:nvCxnSpPr>
        <p:spPr>
          <a:xfrm flipV="1">
            <a:off x="5137932" y="3828129"/>
            <a:ext cx="1967533" cy="5029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0"/>
          </p:cNvCxnSpPr>
          <p:nvPr/>
        </p:nvCxnSpPr>
        <p:spPr>
          <a:xfrm flipV="1">
            <a:off x="5080710" y="2572072"/>
            <a:ext cx="1177521" cy="165617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1" idx="5"/>
            <a:endCxn id="16" idx="2"/>
          </p:cNvCxnSpPr>
          <p:nvPr/>
        </p:nvCxnSpPr>
        <p:spPr>
          <a:xfrm flipV="1">
            <a:off x="5137932" y="3013488"/>
            <a:ext cx="1607576" cy="131760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spTree>
    <p:extLst>
      <p:ext uri="{BB962C8B-B14F-4D97-AF65-F5344CB8AC3E}">
        <p14:creationId xmlns:p14="http://schemas.microsoft.com/office/powerpoint/2010/main" val="17140941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c2.</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9" name="Straight Arrow Connector 38"/>
          <p:cNvCxnSpPr>
            <a:stCxn id="27" idx="0"/>
            <a:endCxn id="7" idx="6"/>
          </p:cNvCxnSpPr>
          <p:nvPr/>
        </p:nvCxnSpPr>
        <p:spPr>
          <a:xfrm flipH="1" flipV="1">
            <a:off x="4585768" y="3301454"/>
            <a:ext cx="1943766" cy="65460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9" idx="3"/>
          </p:cNvCxnSpPr>
          <p:nvPr/>
        </p:nvCxnSpPr>
        <p:spPr>
          <a:xfrm flipH="1" flipV="1">
            <a:off x="4320472" y="3640324"/>
            <a:ext cx="2094615" cy="52143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1"/>
            <a:endCxn id="10" idx="7"/>
          </p:cNvCxnSpPr>
          <p:nvPr/>
        </p:nvCxnSpPr>
        <p:spPr>
          <a:xfrm flipH="1" flipV="1">
            <a:off x="4852647" y="3650993"/>
            <a:ext cx="1619663" cy="40791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5"/>
            <a:endCxn id="18" idx="2"/>
          </p:cNvCxnSpPr>
          <p:nvPr/>
        </p:nvCxnSpPr>
        <p:spPr>
          <a:xfrm flipV="1">
            <a:off x="6586757" y="3828130"/>
            <a:ext cx="518708" cy="23078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5"/>
            <a:endCxn id="16" idx="3"/>
          </p:cNvCxnSpPr>
          <p:nvPr/>
        </p:nvCxnSpPr>
        <p:spPr>
          <a:xfrm flipV="1">
            <a:off x="6586757" y="3064393"/>
            <a:ext cx="179837" cy="99451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a:endCxn id="14" idx="4"/>
          </p:cNvCxnSpPr>
          <p:nvPr/>
        </p:nvCxnSpPr>
        <p:spPr>
          <a:xfrm flipH="1" flipV="1">
            <a:off x="6385551" y="2565418"/>
            <a:ext cx="143983" cy="139064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958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Get distances from each data object to center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8" name="Straight Arrow Connector 7"/>
          <p:cNvCxnSpPr>
            <a:stCxn id="5" idx="3"/>
            <a:endCxn id="14" idx="3"/>
          </p:cNvCxnSpPr>
          <p:nvPr/>
        </p:nvCxnSpPr>
        <p:spPr>
          <a:xfrm flipV="1">
            <a:off x="6161756" y="2544332"/>
            <a:ext cx="172890" cy="34519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16" idx="2"/>
          </p:cNvCxnSpPr>
          <p:nvPr/>
        </p:nvCxnSpPr>
        <p:spPr>
          <a:xfrm>
            <a:off x="6161757" y="2889525"/>
            <a:ext cx="583752" cy="12396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4"/>
            <a:endCxn id="18" idx="1"/>
          </p:cNvCxnSpPr>
          <p:nvPr/>
        </p:nvCxnSpPr>
        <p:spPr>
          <a:xfrm>
            <a:off x="6231366" y="3074353"/>
            <a:ext cx="895185" cy="70287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5" idx="2"/>
            <a:endCxn id="10" idx="7"/>
          </p:cNvCxnSpPr>
          <p:nvPr/>
        </p:nvCxnSpPr>
        <p:spPr>
          <a:xfrm flipH="1">
            <a:off x="4852648" y="3027991"/>
            <a:ext cx="1066806" cy="6230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9" idx="6"/>
          </p:cNvCxnSpPr>
          <p:nvPr/>
        </p:nvCxnSpPr>
        <p:spPr>
          <a:xfrm flipH="1">
            <a:off x="4443369" y="3027991"/>
            <a:ext cx="1476084" cy="56142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2"/>
            <a:endCxn id="7" idx="7"/>
          </p:cNvCxnSpPr>
          <p:nvPr/>
        </p:nvCxnSpPr>
        <p:spPr>
          <a:xfrm flipH="1">
            <a:off x="4564683" y="3027992"/>
            <a:ext cx="1354771" cy="2225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425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110774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Assign Data object to the cluster which have the minimum distance among center c1, c2,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3" name="TextBox 42"/>
          <p:cNvSpPr txBox="1"/>
          <p:nvPr/>
        </p:nvSpPr>
        <p:spPr>
          <a:xfrm>
            <a:off x="8401310" y="4339059"/>
            <a:ext cx="3059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Use distance matrix.</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913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BA6C-1E3D-CE4B-BBA1-095E5D8F8D46}"/>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FB0068D3-2ECD-AD45-BDD9-04FFF1E44BB6}"/>
              </a:ext>
            </a:extLst>
          </p:cNvPr>
          <p:cNvSpPr>
            <a:spLocks noGrp="1"/>
          </p:cNvSpPr>
          <p:nvPr>
            <p:ph type="body" sz="quarter" idx="10"/>
          </p:nvPr>
        </p:nvSpPr>
        <p:spPr/>
        <p:txBody>
          <a:bodyPr/>
          <a:lstStyle/>
          <a:p>
            <a:r>
              <a:rPr lang="en-US" b="0" dirty="0"/>
              <a:t>ML Concepts</a:t>
            </a:r>
          </a:p>
          <a:p>
            <a:pPr marL="342831" indent="-342831">
              <a:buFont typeface="Arial" panose="020B0604020202020204" pitchFamily="34" charset="0"/>
              <a:buChar char="•"/>
            </a:pPr>
            <a:r>
              <a:rPr lang="en-US" b="0" dirty="0"/>
              <a:t>Bias/variance, feature engineering, model evaluation, …</a:t>
            </a:r>
          </a:p>
          <a:p>
            <a:endParaRPr lang="en-US" b="0" dirty="0"/>
          </a:p>
          <a:p>
            <a:r>
              <a:rPr lang="en-US" b="0" dirty="0"/>
              <a:t>Selection of Algorithm(s)</a:t>
            </a:r>
          </a:p>
          <a:p>
            <a:pPr marL="342831" indent="-342831">
              <a:buFont typeface="Arial" panose="020B0604020202020204" pitchFamily="34" charset="0"/>
              <a:buChar char="•"/>
            </a:pPr>
            <a:r>
              <a:rPr lang="en-US" b="0" dirty="0"/>
              <a:t>Based on the distribution of data, number of records, number of features, features/records ratio, etc.</a:t>
            </a:r>
          </a:p>
          <a:p>
            <a:endParaRPr lang="en-US" b="0" dirty="0"/>
          </a:p>
          <a:p>
            <a:r>
              <a:rPr lang="en-US" b="0" dirty="0"/>
              <a:t>Model Deployment and Serving, Model Lifecycle Management</a:t>
            </a:r>
          </a:p>
          <a:p>
            <a:endParaRPr lang="en-US" b="0" dirty="0"/>
          </a:p>
          <a:p>
            <a:pPr marL="342831" indent="-342831">
              <a:buFont typeface="Arial" panose="020B0604020202020204" pitchFamily="34" charset="0"/>
              <a:buChar char="•"/>
            </a:pPr>
            <a:endParaRPr lang="en-US" b="0" dirty="0"/>
          </a:p>
          <a:p>
            <a:endParaRPr lang="en-US" dirty="0"/>
          </a:p>
        </p:txBody>
      </p:sp>
    </p:spTree>
    <p:extLst>
      <p:ext uri="{BB962C8B-B14F-4D97-AF65-F5344CB8AC3E}">
        <p14:creationId xmlns:p14="http://schemas.microsoft.com/office/powerpoint/2010/main" val="3953446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alpha val="1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4" name="TextBox 3"/>
          <p:cNvSpPr txBox="1"/>
          <p:nvPr/>
        </p:nvSpPr>
        <p:spPr>
          <a:xfrm>
            <a:off x="8401310" y="2781078"/>
            <a:ext cx="3095627" cy="110774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Assign Data object to the cluster which have the minimum distance among center c1, c2, c3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677150" y="27510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43" name="TextBox 42"/>
          <p:cNvSpPr txBox="1"/>
          <p:nvPr/>
        </p:nvSpPr>
        <p:spPr>
          <a:xfrm>
            <a:off x="8401310" y="4339059"/>
            <a:ext cx="3059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Use distance matrix</a:t>
            </a:r>
          </a:p>
        </p:txBody>
      </p:sp>
      <p:sp>
        <p:nvSpPr>
          <p:cNvPr id="44" name="TextBox 4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starts here:</a:t>
            </a:r>
          </a:p>
        </p:txBody>
      </p:sp>
      <p:cxnSp>
        <p:nvCxnSpPr>
          <p:cNvPr id="32" name="Straight Arrow Connector 31"/>
          <p:cNvCxnSpPr>
            <a:endCxn id="13" idx="7"/>
          </p:cNvCxnSpPr>
          <p:nvPr/>
        </p:nvCxnSpPr>
        <p:spPr>
          <a:xfrm flipH="1">
            <a:off x="5500569" y="3099341"/>
            <a:ext cx="544360" cy="727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7" idx="1"/>
            <a:endCxn id="13" idx="6"/>
          </p:cNvCxnSpPr>
          <p:nvPr/>
        </p:nvCxnSpPr>
        <p:spPr>
          <a:xfrm flipH="1" flipV="1">
            <a:off x="5521656" y="3877385"/>
            <a:ext cx="950655" cy="1815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5"/>
            <a:endCxn id="13" idx="3"/>
          </p:cNvCxnSpPr>
          <p:nvPr/>
        </p:nvCxnSpPr>
        <p:spPr>
          <a:xfrm flipV="1">
            <a:off x="5137932" y="3928290"/>
            <a:ext cx="260827" cy="402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65746" y="4788307"/>
            <a:ext cx="791905" cy="276935"/>
          </a:xfrm>
          <a:prstGeom prst="rect">
            <a:avLst/>
          </a:prstGeom>
          <a:solidFill>
            <a:schemeClr val="accent4">
              <a:lumMod val="40000"/>
              <a:lumOff val="60000"/>
            </a:schemeClr>
          </a:solid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Winner</a:t>
            </a:r>
          </a:p>
        </p:txBody>
      </p:sp>
    </p:spTree>
    <p:extLst>
      <p:ext uri="{BB962C8B-B14F-4D97-AF65-F5344CB8AC3E}">
        <p14:creationId xmlns:p14="http://schemas.microsoft.com/office/powerpoint/2010/main" val="3708004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4441785" y="322946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4299386" y="351742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4729750" y="362990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5017716" y="430933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5377672" y="380539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6313560" y="24214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6745508" y="294149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6044929" y="29553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7105465" y="37561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6457543" y="4044103"/>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3721872" y="1956355"/>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61915" y="5123974"/>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564497" y="296974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5397510" y="5402571"/>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4893067" y="1758683"/>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4966263" y="422824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6415088" y="3956061"/>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6002475" y="28686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5881940" y="263491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6439545" y="423511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4965058" y="44923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3716050" y="3056414"/>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5931745" y="2003485"/>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6510417" y="3228482"/>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4" name="TextBox 33"/>
          <p:cNvSpPr txBox="1"/>
          <p:nvPr/>
        </p:nvSpPr>
        <p:spPr>
          <a:xfrm>
            <a:off x="325337" y="1629217"/>
            <a:ext cx="26046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continues:</a:t>
            </a:r>
          </a:p>
        </p:txBody>
      </p:sp>
      <p:sp>
        <p:nvSpPr>
          <p:cNvPr id="6" name="TextBox 5"/>
          <p:cNvSpPr txBox="1"/>
          <p:nvPr/>
        </p:nvSpPr>
        <p:spPr>
          <a:xfrm>
            <a:off x="8314004" y="2252247"/>
            <a:ext cx="3038951"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 that fulfills cluster criteria.</a:t>
            </a:r>
          </a:p>
        </p:txBody>
      </p:sp>
      <p:sp>
        <p:nvSpPr>
          <p:cNvPr id="8" name="TextBox 7"/>
          <p:cNvSpPr txBox="1"/>
          <p:nvPr/>
        </p:nvSpPr>
        <p:spPr>
          <a:xfrm>
            <a:off x="8314004" y="3373445"/>
            <a:ext cx="195908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How to find it?</a:t>
            </a:r>
          </a:p>
        </p:txBody>
      </p:sp>
    </p:spTree>
    <p:extLst>
      <p:ext uri="{BB962C8B-B14F-4D97-AF65-F5344CB8AC3E}">
        <p14:creationId xmlns:p14="http://schemas.microsoft.com/office/powerpoint/2010/main" val="1754248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7271495" y="2317857"/>
            <a:ext cx="3001590"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 that fulfills cluster criteria.</a:t>
            </a:r>
          </a:p>
        </p:txBody>
      </p:sp>
      <p:sp>
        <p:nvSpPr>
          <p:cNvPr id="8" name="TextBox 7"/>
          <p:cNvSpPr txBox="1"/>
          <p:nvPr/>
        </p:nvSpPr>
        <p:spPr>
          <a:xfrm>
            <a:off x="7256243" y="3137269"/>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Apply statistics, below is the cost function:</a:t>
            </a:r>
          </a:p>
        </p:txBody>
      </p:sp>
      <p:pic>
        <p:nvPicPr>
          <p:cNvPr id="4" name="Picture 3"/>
          <p:cNvPicPr>
            <a:picLocks noChangeAspect="1"/>
          </p:cNvPicPr>
          <p:nvPr/>
        </p:nvPicPr>
        <p:blipFill>
          <a:blip r:embed="rId3"/>
          <a:stretch>
            <a:fillRect/>
          </a:stretch>
        </p:blipFill>
        <p:spPr>
          <a:xfrm>
            <a:off x="7204998" y="3720447"/>
            <a:ext cx="4666170" cy="971325"/>
          </a:xfrm>
          <a:prstGeom prst="rect">
            <a:avLst/>
          </a:prstGeom>
        </p:spPr>
      </p:pic>
      <p:sp>
        <p:nvSpPr>
          <p:cNvPr id="11" name="TextBox 10"/>
          <p:cNvSpPr txBox="1"/>
          <p:nvPr/>
        </p:nvSpPr>
        <p:spPr>
          <a:xfrm>
            <a:off x="7171090" y="4973564"/>
            <a:ext cx="385483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SSE(C) is sum of squared error</a:t>
            </a:r>
          </a:p>
        </p:txBody>
      </p:sp>
      <p:pic>
        <p:nvPicPr>
          <p:cNvPr id="15" name="Picture 14"/>
          <p:cNvPicPr>
            <a:picLocks noChangeAspect="1"/>
          </p:cNvPicPr>
          <p:nvPr/>
        </p:nvPicPr>
        <p:blipFill>
          <a:blip r:embed="rId4"/>
          <a:stretch>
            <a:fillRect/>
          </a:stretch>
        </p:blipFill>
        <p:spPr>
          <a:xfrm>
            <a:off x="7204998" y="5374522"/>
            <a:ext cx="361866" cy="419003"/>
          </a:xfrm>
          <a:prstGeom prst="rect">
            <a:avLst/>
          </a:prstGeom>
        </p:spPr>
      </p:pic>
      <p:sp>
        <p:nvSpPr>
          <p:cNvPr id="20" name="TextBox 19"/>
          <p:cNvSpPr txBox="1"/>
          <p:nvPr/>
        </p:nvSpPr>
        <p:spPr>
          <a:xfrm>
            <a:off x="7614900" y="5374522"/>
            <a:ext cx="29843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is kth cluster</a:t>
            </a:r>
          </a:p>
        </p:txBody>
      </p:sp>
      <p:pic>
        <p:nvPicPr>
          <p:cNvPr id="26" name="Picture 25"/>
          <p:cNvPicPr>
            <a:picLocks noChangeAspect="1"/>
          </p:cNvPicPr>
          <p:nvPr/>
        </p:nvPicPr>
        <p:blipFill>
          <a:blip r:embed="rId5"/>
          <a:stretch>
            <a:fillRect/>
          </a:stretch>
        </p:blipFill>
        <p:spPr>
          <a:xfrm>
            <a:off x="7156962" y="5713667"/>
            <a:ext cx="323775" cy="361866"/>
          </a:xfrm>
          <a:prstGeom prst="rect">
            <a:avLst/>
          </a:prstGeom>
        </p:spPr>
      </p:pic>
      <p:sp>
        <p:nvSpPr>
          <p:cNvPr id="35" name="TextBox 34"/>
          <p:cNvSpPr txBox="1"/>
          <p:nvPr/>
        </p:nvSpPr>
        <p:spPr>
          <a:xfrm flipH="1">
            <a:off x="7614900" y="5745269"/>
            <a:ext cx="201569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is </a:t>
            </a:r>
            <a:r>
              <a:rPr lang="en-US" sz="1800" kern="0" dirty="0" err="1">
                <a:ea typeface="Arial Unicode MS" pitchFamily="34" charset="-128"/>
                <a:cs typeface="Arial Unicode MS" pitchFamily="34" charset="-128"/>
              </a:rPr>
              <a:t>ith</a:t>
            </a:r>
            <a:r>
              <a:rPr lang="en-US" sz="1800" kern="0" dirty="0">
                <a:ea typeface="Arial Unicode MS" pitchFamily="34" charset="-128"/>
                <a:cs typeface="Arial Unicode MS" pitchFamily="34" charset="-128"/>
              </a:rPr>
              <a:t> data object</a:t>
            </a:r>
          </a:p>
        </p:txBody>
      </p:sp>
    </p:spTree>
    <p:extLst>
      <p:ext uri="{BB962C8B-B14F-4D97-AF65-F5344CB8AC3E}">
        <p14:creationId xmlns:p14="http://schemas.microsoft.com/office/powerpoint/2010/main" val="1256859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7271494" y="2317857"/>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Find a best center position</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that fulfills cluster criteria.</a:t>
            </a:r>
          </a:p>
        </p:txBody>
      </p:sp>
      <p:sp>
        <p:nvSpPr>
          <p:cNvPr id="8" name="TextBox 7"/>
          <p:cNvSpPr txBox="1"/>
          <p:nvPr/>
        </p:nvSpPr>
        <p:spPr>
          <a:xfrm>
            <a:off x="7282145" y="3464394"/>
            <a:ext cx="3383593"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Apply statistics, below is the cost function:</a:t>
            </a:r>
          </a:p>
        </p:txBody>
      </p:sp>
      <p:pic>
        <p:nvPicPr>
          <p:cNvPr id="4" name="Picture 3"/>
          <p:cNvPicPr>
            <a:picLocks noChangeAspect="1"/>
          </p:cNvPicPr>
          <p:nvPr/>
        </p:nvPicPr>
        <p:blipFill>
          <a:blip r:embed="rId3"/>
          <a:stretch>
            <a:fillRect/>
          </a:stretch>
        </p:blipFill>
        <p:spPr>
          <a:xfrm>
            <a:off x="7271494" y="4329580"/>
            <a:ext cx="4666170" cy="971325"/>
          </a:xfrm>
          <a:prstGeom prst="rect">
            <a:avLst/>
          </a:prstGeom>
        </p:spPr>
      </p:pic>
      <p:sp>
        <p:nvSpPr>
          <p:cNvPr id="11" name="TextBox 10"/>
          <p:cNvSpPr txBox="1"/>
          <p:nvPr/>
        </p:nvSpPr>
        <p:spPr>
          <a:xfrm>
            <a:off x="6817501" y="5758573"/>
            <a:ext cx="331160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Goal : Minimize this function</a:t>
            </a:r>
          </a:p>
        </p:txBody>
      </p:sp>
      <p:cxnSp>
        <p:nvCxnSpPr>
          <p:cNvPr id="20" name="Straight Arrow Connector 19"/>
          <p:cNvCxnSpPr/>
          <p:nvPr/>
        </p:nvCxnSpPr>
        <p:spPr>
          <a:xfrm flipV="1">
            <a:off x="7897370" y="4891995"/>
            <a:ext cx="0" cy="76873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693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3166481" y="430816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615306" y="4035980"/>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202692" y="294857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082157" y="2714838"/>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639762" y="431503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3165276" y="4572250"/>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31" name="Oval 30"/>
          <p:cNvSpPr/>
          <p:nvPr/>
        </p:nvSpPr>
        <p:spPr bwMode="gray">
          <a:xfrm rot="3059758">
            <a:off x="1916267" y="3136333"/>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Oval 31"/>
          <p:cNvSpPr/>
          <p:nvPr/>
        </p:nvSpPr>
        <p:spPr bwMode="gray">
          <a:xfrm rot="3059758">
            <a:off x="4131963" y="2083404"/>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rot="3059758">
            <a:off x="4710635" y="3308400"/>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4" name="Picture 3"/>
          <p:cNvPicPr>
            <a:picLocks noChangeAspect="1"/>
          </p:cNvPicPr>
          <p:nvPr/>
        </p:nvPicPr>
        <p:blipFill>
          <a:blip r:embed="rId3"/>
          <a:stretch>
            <a:fillRect/>
          </a:stretch>
        </p:blipFill>
        <p:spPr>
          <a:xfrm>
            <a:off x="7105466" y="2844397"/>
            <a:ext cx="4666170" cy="971325"/>
          </a:xfrm>
          <a:prstGeom prst="rect">
            <a:avLst/>
          </a:prstGeom>
        </p:spPr>
      </p:pic>
      <mc:AlternateContent xmlns:mc="http://schemas.openxmlformats.org/markup-compatibility/2006">
        <mc:Choice xmlns:a14="http://schemas.microsoft.com/office/drawing/2010/main" Requires="a14">
          <p:sp>
            <p:nvSpPr>
              <p:cNvPr id="15" name="TextBox 14"/>
              <p:cNvSpPr txBox="1"/>
              <p:nvPr/>
            </p:nvSpPr>
            <p:spPr>
              <a:xfrm>
                <a:off x="6994180" y="4389251"/>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6994180" y="4389251"/>
                <a:ext cx="1317316" cy="527458"/>
              </a:xfrm>
              <a:prstGeom prst="rect">
                <a:avLst/>
              </a:prstGeom>
              <a:blipFill>
                <a:blip r:embed="rId4"/>
                <a:stretch>
                  <a:fillRect t="-4762" b="-14286"/>
                </a:stretch>
              </a:blipFill>
            </p:spPr>
            <p:txBody>
              <a:bodyPr/>
              <a:lstStyle/>
              <a:p>
                <a:r>
                  <a:rPr lang="en-US">
                    <a:noFill/>
                  </a:rPr>
                  <a:t> </a:t>
                </a:r>
              </a:p>
            </p:txBody>
          </p:sp>
        </mc:Fallback>
      </mc:AlternateContent>
      <p:pic>
        <p:nvPicPr>
          <p:cNvPr id="34" name="Picture 33"/>
          <p:cNvPicPr>
            <a:picLocks noChangeAspect="1"/>
          </p:cNvPicPr>
          <p:nvPr/>
        </p:nvPicPr>
        <p:blipFill>
          <a:blip r:embed="rId5"/>
          <a:stretch>
            <a:fillRect/>
          </a:stretch>
        </p:blipFill>
        <p:spPr>
          <a:xfrm>
            <a:off x="7753388" y="4849184"/>
            <a:ext cx="342821" cy="438049"/>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8690232" y="4389251"/>
                <a:ext cx="2910123" cy="576050"/>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𝑝𝑜𝑠𝑖𝑡𝑖𝑜𝑛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den>
                      </m:f>
                    </m:oMath>
                  </m:oMathPara>
                </a14:m>
                <a:endParaRPr lang="en-US" sz="1800" kern="0" dirty="0" err="1">
                  <a:ea typeface="Arial Unicode MS" pitchFamily="34" charset="-128"/>
                  <a:cs typeface="Arial Unicode MS" pitchFamily="34" charset="-128"/>
                </a:endParaRPr>
              </a:p>
            </p:txBody>
          </p:sp>
        </mc:Choice>
        <mc:Fallback>
          <p:sp>
            <p:nvSpPr>
              <p:cNvPr id="35" name="TextBox 34"/>
              <p:cNvSpPr txBox="1">
                <a:spLocks noRot="1" noChangeAspect="1" noMove="1" noResize="1" noEditPoints="1" noAdjustHandles="1" noChangeArrowheads="1" noChangeShapeType="1" noTextEdit="1"/>
              </p:cNvSpPr>
              <p:nvPr/>
            </p:nvSpPr>
            <p:spPr>
              <a:xfrm>
                <a:off x="8690232" y="4389251"/>
                <a:ext cx="2910123" cy="576050"/>
              </a:xfrm>
              <a:prstGeom prst="rect">
                <a:avLst/>
              </a:prstGeom>
              <a:blipFill>
                <a:blip r:embed="rId6"/>
                <a:stretch>
                  <a:fillRect l="-2183" t="-6522" b="-17391"/>
                </a:stretch>
              </a:blipFill>
            </p:spPr>
            <p:txBody>
              <a:bodyPr/>
              <a:lstStyle/>
              <a:p>
                <a:r>
                  <a:rPr lang="en-US">
                    <a:noFill/>
                  </a:rPr>
                  <a:t> </a:t>
                </a:r>
              </a:p>
            </p:txBody>
          </p:sp>
        </mc:Fallback>
      </mc:AlternateContent>
      <p:pic>
        <p:nvPicPr>
          <p:cNvPr id="36" name="Picture 35"/>
          <p:cNvPicPr>
            <a:picLocks noChangeAspect="1"/>
          </p:cNvPicPr>
          <p:nvPr/>
        </p:nvPicPr>
        <p:blipFill>
          <a:blip r:embed="rId5"/>
          <a:stretch>
            <a:fillRect/>
          </a:stretch>
        </p:blipFill>
        <p:spPr>
          <a:xfrm>
            <a:off x="11514682" y="4849184"/>
            <a:ext cx="342821" cy="438049"/>
          </a:xfrm>
          <a:prstGeom prst="rect">
            <a:avLst/>
          </a:prstGeom>
        </p:spPr>
      </p:pic>
      <p:sp>
        <p:nvSpPr>
          <p:cNvPr id="37" name="Rectangle 36"/>
          <p:cNvSpPr/>
          <p:nvPr/>
        </p:nvSpPr>
        <p:spPr bwMode="gray">
          <a:xfrm>
            <a:off x="6994180" y="4138828"/>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34777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7" name="Flowchart: Connector 6"/>
          <p:cNvSpPr/>
          <p:nvPr/>
        </p:nvSpPr>
        <p:spPr bwMode="gray">
          <a:xfrm>
            <a:off x="2642003" y="330938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 name="Flowchart: Connector 8"/>
          <p:cNvSpPr/>
          <p:nvPr/>
        </p:nvSpPr>
        <p:spPr bwMode="gray">
          <a:xfrm>
            <a:off x="2499604" y="359734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 name="Flowchart: Connector 9"/>
          <p:cNvSpPr/>
          <p:nvPr/>
        </p:nvSpPr>
        <p:spPr bwMode="gray">
          <a:xfrm>
            <a:off x="2929968" y="370982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2" name="Flowchart: Connector 11"/>
          <p:cNvSpPr/>
          <p:nvPr/>
        </p:nvSpPr>
        <p:spPr bwMode="gray">
          <a:xfrm>
            <a:off x="3217933" y="438925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 name="Flowchart: Connector 12"/>
          <p:cNvSpPr/>
          <p:nvPr/>
        </p:nvSpPr>
        <p:spPr bwMode="gray">
          <a:xfrm>
            <a:off x="3577890" y="388531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4" name="Flowchart: Connector 13"/>
          <p:cNvSpPr/>
          <p:nvPr/>
        </p:nvSpPr>
        <p:spPr bwMode="gray">
          <a:xfrm>
            <a:off x="4513777" y="250135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 name="Flowchart: Connector 15"/>
          <p:cNvSpPr/>
          <p:nvPr/>
        </p:nvSpPr>
        <p:spPr bwMode="gray">
          <a:xfrm>
            <a:off x="4945725" y="30214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7" name="Flowchart: Connector 16"/>
          <p:cNvSpPr/>
          <p:nvPr/>
        </p:nvSpPr>
        <p:spPr bwMode="gray">
          <a:xfrm>
            <a:off x="4245147" y="303527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 name="Flowchart: Connector 17"/>
          <p:cNvSpPr/>
          <p:nvPr/>
        </p:nvSpPr>
        <p:spPr bwMode="gray">
          <a:xfrm>
            <a:off x="5305682" y="383605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9" name="Flowchart: Connector 18"/>
          <p:cNvSpPr/>
          <p:nvPr/>
        </p:nvSpPr>
        <p:spPr bwMode="gray">
          <a:xfrm>
            <a:off x="4657760" y="412402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2" name="Straight Arrow Connector 21"/>
          <p:cNvCxnSpPr/>
          <p:nvPr/>
        </p:nvCxnSpPr>
        <p:spPr>
          <a:xfrm flipV="1">
            <a:off x="1922090" y="203627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62133" y="520389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764714" y="304966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25" name="TextBox 24"/>
          <p:cNvSpPr txBox="1"/>
          <p:nvPr/>
        </p:nvSpPr>
        <p:spPr>
          <a:xfrm>
            <a:off x="3597728" y="548248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3" name="TextBox 2"/>
          <p:cNvSpPr txBox="1"/>
          <p:nvPr/>
        </p:nvSpPr>
        <p:spPr>
          <a:xfrm>
            <a:off x="3093285" y="183860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21" name="Isosceles Triangle 20"/>
          <p:cNvSpPr/>
          <p:nvPr/>
        </p:nvSpPr>
        <p:spPr bwMode="gray">
          <a:xfrm>
            <a:off x="2743440" y="402555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Isosceles Triangle 26"/>
          <p:cNvSpPr/>
          <p:nvPr/>
        </p:nvSpPr>
        <p:spPr bwMode="gray">
          <a:xfrm>
            <a:off x="4895477" y="396402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 name="Isosceles Triangle 27"/>
          <p:cNvSpPr/>
          <p:nvPr/>
        </p:nvSpPr>
        <p:spPr bwMode="gray">
          <a:xfrm>
            <a:off x="4471323" y="2828858"/>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5" name="TextBox 4"/>
          <p:cNvSpPr txBox="1"/>
          <p:nvPr/>
        </p:nvSpPr>
        <p:spPr>
          <a:xfrm>
            <a:off x="4466447" y="3026575"/>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29" name="TextBox 28"/>
          <p:cNvSpPr txBox="1"/>
          <p:nvPr/>
        </p:nvSpPr>
        <p:spPr>
          <a:xfrm>
            <a:off x="4895609" y="417955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30" name="TextBox 29"/>
          <p:cNvSpPr txBox="1"/>
          <p:nvPr/>
        </p:nvSpPr>
        <p:spPr>
          <a:xfrm>
            <a:off x="2733328" y="422353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pic>
        <p:nvPicPr>
          <p:cNvPr id="4" name="Picture 3"/>
          <p:cNvPicPr>
            <a:picLocks noChangeAspect="1"/>
          </p:cNvPicPr>
          <p:nvPr/>
        </p:nvPicPr>
        <p:blipFill>
          <a:blip r:embed="rId3"/>
          <a:stretch>
            <a:fillRect/>
          </a:stretch>
        </p:blipFill>
        <p:spPr>
          <a:xfrm>
            <a:off x="7097936" y="1491406"/>
            <a:ext cx="4666170" cy="971325"/>
          </a:xfrm>
          <a:prstGeom prst="rect">
            <a:avLst/>
          </a:prstGeom>
        </p:spPr>
      </p:pic>
      <mc:AlternateContent xmlns:mc="http://schemas.openxmlformats.org/markup-compatibility/2006">
        <mc:Choice xmlns:a14="http://schemas.microsoft.com/office/drawing/2010/main" Requires="a14">
          <p:sp>
            <p:nvSpPr>
              <p:cNvPr id="15" name="TextBox 14"/>
              <p:cNvSpPr txBox="1"/>
              <p:nvPr/>
            </p:nvSpPr>
            <p:spPr>
              <a:xfrm>
                <a:off x="6996513" y="3131619"/>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6996513" y="3131619"/>
                <a:ext cx="1317316" cy="527458"/>
              </a:xfrm>
              <a:prstGeom prst="rect">
                <a:avLst/>
              </a:prstGeom>
              <a:blipFill>
                <a:blip r:embed="rId4"/>
                <a:stretch>
                  <a:fillRect t="-4762" b="-14286"/>
                </a:stretch>
              </a:blipFill>
            </p:spPr>
            <p:txBody>
              <a:bodyPr/>
              <a:lstStyle/>
              <a:p>
                <a:r>
                  <a:rPr lang="en-US">
                    <a:noFill/>
                  </a:rPr>
                  <a:t> </a:t>
                </a:r>
              </a:p>
            </p:txBody>
          </p:sp>
        </mc:Fallback>
      </mc:AlternateContent>
      <p:pic>
        <p:nvPicPr>
          <p:cNvPr id="34" name="Picture 33"/>
          <p:cNvPicPr>
            <a:picLocks noChangeAspect="1"/>
          </p:cNvPicPr>
          <p:nvPr/>
        </p:nvPicPr>
        <p:blipFill>
          <a:blip r:embed="rId5"/>
          <a:stretch>
            <a:fillRect/>
          </a:stretch>
        </p:blipFill>
        <p:spPr>
          <a:xfrm>
            <a:off x="7755721" y="3591552"/>
            <a:ext cx="342821" cy="438049"/>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8692565" y="3131619"/>
                <a:ext cx="2910123" cy="576050"/>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𝐶h𝑎𝑛𝑔𝑒</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𝑖𝑛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𝑝𝑜𝑠𝑖𝑡𝑖𝑜𝑛</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den>
                      </m:f>
                    </m:oMath>
                  </m:oMathPara>
                </a14:m>
                <a:endParaRPr lang="en-US" sz="1800" kern="0" dirty="0" err="1">
                  <a:ea typeface="Arial Unicode MS" pitchFamily="34" charset="-128"/>
                  <a:cs typeface="Arial Unicode MS" pitchFamily="34" charset="-128"/>
                </a:endParaRPr>
              </a:p>
            </p:txBody>
          </p:sp>
        </mc:Choice>
        <mc:Fallback>
          <p:sp>
            <p:nvSpPr>
              <p:cNvPr id="35" name="TextBox 34"/>
              <p:cNvSpPr txBox="1">
                <a:spLocks noRot="1" noChangeAspect="1" noMove="1" noResize="1" noEditPoints="1" noAdjustHandles="1" noChangeArrowheads="1" noChangeShapeType="1" noTextEdit="1"/>
              </p:cNvSpPr>
              <p:nvPr/>
            </p:nvSpPr>
            <p:spPr>
              <a:xfrm>
                <a:off x="8692565" y="3131619"/>
                <a:ext cx="2910123" cy="576050"/>
              </a:xfrm>
              <a:prstGeom prst="rect">
                <a:avLst/>
              </a:prstGeom>
              <a:blipFill>
                <a:blip r:embed="rId6"/>
                <a:stretch>
                  <a:fillRect l="-2174" t="-6522" b="-17391"/>
                </a:stretch>
              </a:blipFill>
            </p:spPr>
            <p:txBody>
              <a:bodyPr/>
              <a:lstStyle/>
              <a:p>
                <a:r>
                  <a:rPr lang="en-US">
                    <a:noFill/>
                  </a:rPr>
                  <a:t> </a:t>
                </a:r>
              </a:p>
            </p:txBody>
          </p:sp>
        </mc:Fallback>
      </mc:AlternateContent>
      <p:pic>
        <p:nvPicPr>
          <p:cNvPr id="36" name="Picture 35"/>
          <p:cNvPicPr>
            <a:picLocks noChangeAspect="1"/>
          </p:cNvPicPr>
          <p:nvPr/>
        </p:nvPicPr>
        <p:blipFill>
          <a:blip r:embed="rId5"/>
          <a:stretch>
            <a:fillRect/>
          </a:stretch>
        </p:blipFill>
        <p:spPr>
          <a:xfrm>
            <a:off x="11517015" y="3591552"/>
            <a:ext cx="342821" cy="438049"/>
          </a:xfrm>
          <a:prstGeom prst="rect">
            <a:avLst/>
          </a:prstGeom>
        </p:spPr>
      </p:pic>
      <p:sp>
        <p:nvSpPr>
          <p:cNvPr id="37" name="Rectangle 36"/>
          <p:cNvSpPr/>
          <p:nvPr/>
        </p:nvSpPr>
        <p:spPr bwMode="gray">
          <a:xfrm>
            <a:off x="6994180" y="2865987"/>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8" name="Oval 37"/>
          <p:cNvSpPr/>
          <p:nvPr/>
        </p:nvSpPr>
        <p:spPr bwMode="gray">
          <a:xfrm rot="3059758">
            <a:off x="1805959" y="3231061"/>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9" name="Oval 38"/>
          <p:cNvSpPr/>
          <p:nvPr/>
        </p:nvSpPr>
        <p:spPr bwMode="gray">
          <a:xfrm rot="3059758">
            <a:off x="4134641" y="2213218"/>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0" name="Oval 39"/>
          <p:cNvSpPr/>
          <p:nvPr/>
        </p:nvSpPr>
        <p:spPr bwMode="gray">
          <a:xfrm rot="3059758">
            <a:off x="4679737" y="3370295"/>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8" name="TextBox 7"/>
              <p:cNvSpPr txBox="1"/>
              <p:nvPr/>
            </p:nvSpPr>
            <p:spPr>
              <a:xfrm>
                <a:off x="10092694" y="5322332"/>
                <a:ext cx="538869" cy="6768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pHide m:val="on"/>
                          <m:ctrlPr>
                            <a:rPr lang="en-US" sz="1800" i="1" kern="0">
                              <a:latin typeface="Cambria Math" panose="02040503050406030204" pitchFamily="18" charset="0"/>
                              <a:ea typeface="Arial Unicode MS" pitchFamily="34" charset="-128"/>
                              <a:cs typeface="Arial Unicode MS" pitchFamily="34" charset="-128"/>
                            </a:rPr>
                          </m:ctrlPr>
                        </m:naryPr>
                        <m:sub/>
                        <m:sup/>
                        <m:e>
                          <m:r>
                            <a:rPr lang="en-US" sz="1800" i="1" kern="0">
                              <a:latin typeface="Cambria Math" panose="02040503050406030204" pitchFamily="18" charset="0"/>
                              <a:ea typeface="Arial Unicode MS" pitchFamily="34" charset="-128"/>
                              <a:cs typeface="Arial Unicode MS" pitchFamily="34" charset="-128"/>
                            </a:rPr>
                            <m:t>𝑥</m:t>
                          </m:r>
                        </m:e>
                      </m:nary>
                    </m:oMath>
                  </m:oMathPara>
                </a14:m>
                <a:endParaRPr lang="en-US" sz="1800" kern="0" dirty="0" err="1">
                  <a:ea typeface="Arial Unicode MS" pitchFamily="34" charset="-128"/>
                  <a:cs typeface="Arial Unicode MS" pitchFamily="34" charset="-128"/>
                </a:endParaRPr>
              </a:p>
            </p:txBody>
          </p:sp>
        </mc:Choice>
        <mc:Fallback>
          <p:sp>
            <p:nvSpPr>
              <p:cNvPr id="8" name="TextBox 7"/>
              <p:cNvSpPr txBox="1">
                <a:spLocks noRot="1" noChangeAspect="1" noMove="1" noResize="1" noEditPoints="1" noAdjustHandles="1" noChangeArrowheads="1" noChangeShapeType="1" noTextEdit="1"/>
              </p:cNvSpPr>
              <p:nvPr/>
            </p:nvSpPr>
            <p:spPr>
              <a:xfrm>
                <a:off x="10092694" y="5322332"/>
                <a:ext cx="538869" cy="676823"/>
              </a:xfrm>
              <a:prstGeom prst="rect">
                <a:avLst/>
              </a:prstGeom>
              <a:blipFill>
                <a:blip r:embed="rId7"/>
                <a:stretch>
                  <a:fillRect l="-151163" t="-144444" r="-65116" b="-198148"/>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10131308" y="5842029"/>
            <a:ext cx="542799" cy="314252"/>
          </a:xfrm>
          <a:prstGeom prst="rect">
            <a:avLst/>
          </a:prstGeom>
        </p:spPr>
      </p:pic>
      <p:pic>
        <p:nvPicPr>
          <p:cNvPr id="20" name="Picture 19"/>
          <p:cNvPicPr>
            <a:picLocks noChangeAspect="1"/>
          </p:cNvPicPr>
          <p:nvPr/>
        </p:nvPicPr>
        <p:blipFill>
          <a:blip r:embed="rId9"/>
          <a:stretch>
            <a:fillRect/>
          </a:stretch>
        </p:blipFill>
        <p:spPr>
          <a:xfrm>
            <a:off x="10570187" y="5618544"/>
            <a:ext cx="199979" cy="266638"/>
          </a:xfrm>
          <a:prstGeom prst="rect">
            <a:avLst/>
          </a:prstGeom>
        </p:spPr>
      </p:pic>
      <mc:AlternateContent xmlns:mc="http://schemas.openxmlformats.org/markup-compatibility/2006">
        <mc:Choice xmlns:a14="http://schemas.microsoft.com/office/drawing/2010/main" Requires="a14">
          <p:sp>
            <p:nvSpPr>
              <p:cNvPr id="26" name="TextBox 25"/>
              <p:cNvSpPr txBox="1"/>
              <p:nvPr/>
            </p:nvSpPr>
            <p:spPr>
              <a:xfrm>
                <a:off x="9849053" y="5356570"/>
                <a:ext cx="201098" cy="52027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1</m:t>
                          </m:r>
                        </m:num>
                        <m:den>
                          <m:r>
                            <a:rPr lang="en-US" sz="1800" i="1" kern="0">
                              <a:latin typeface="Cambria Math" panose="02040503050406030204" pitchFamily="18" charset="0"/>
                              <a:ea typeface="Arial Unicode MS" pitchFamily="34" charset="-128"/>
                              <a:cs typeface="Arial Unicode MS" pitchFamily="34" charset="-128"/>
                            </a:rPr>
                            <m:t>𝑛</m:t>
                          </m:r>
                        </m:den>
                      </m:f>
                    </m:oMath>
                  </m:oMathPara>
                </a14:m>
                <a:endParaRPr lang="en-US" sz="1800" kern="0" dirty="0" err="1">
                  <a:ea typeface="Arial Unicode MS" pitchFamily="34" charset="-128"/>
                  <a:cs typeface="Arial Unicode MS" pitchFamily="34" charset="-128"/>
                </a:endParaRPr>
              </a:p>
            </p:txBody>
          </p:sp>
        </mc:Choice>
        <mc:Fallback>
          <p:sp>
            <p:nvSpPr>
              <p:cNvPr id="26" name="TextBox 25"/>
              <p:cNvSpPr txBox="1">
                <a:spLocks noRot="1" noChangeAspect="1" noMove="1" noResize="1" noEditPoints="1" noAdjustHandles="1" noChangeArrowheads="1" noChangeShapeType="1" noTextEdit="1"/>
              </p:cNvSpPr>
              <p:nvPr/>
            </p:nvSpPr>
            <p:spPr>
              <a:xfrm>
                <a:off x="9849053" y="5356570"/>
                <a:ext cx="201098" cy="520279"/>
              </a:xfrm>
              <a:prstGeom prst="rect">
                <a:avLst/>
              </a:prstGeom>
              <a:blipFill>
                <a:blip r:embed="rId10"/>
                <a:stretch>
                  <a:fillRect l="-25000" t="-4762" r="-25000"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7611673" y="5503610"/>
                <a:ext cx="1410188"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𝑁𝑒𝑤</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𝑐𝑒𝑛𝑡𝑒𝑟</m:t>
                      </m:r>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𝑐</m:t>
                      </m:r>
                    </m:oMath>
                  </m:oMathPara>
                </a14:m>
                <a:endParaRPr lang="en-US" sz="1800" kern="0" dirty="0" err="1">
                  <a:ea typeface="Arial Unicode MS" pitchFamily="34" charset="-128"/>
                  <a:cs typeface="Arial Unicode MS" pitchFamily="34" charset="-128"/>
                </a:endParaRPr>
              </a:p>
            </p:txBody>
          </p:sp>
        </mc:Choice>
        <mc:Fallback>
          <p:sp>
            <p:nvSpPr>
              <p:cNvPr id="41" name="TextBox 40"/>
              <p:cNvSpPr txBox="1">
                <a:spLocks noRot="1" noChangeAspect="1" noMove="1" noResize="1" noEditPoints="1" noAdjustHandles="1" noChangeArrowheads="1" noChangeShapeType="1" noTextEdit="1"/>
              </p:cNvSpPr>
              <p:nvPr/>
            </p:nvSpPr>
            <p:spPr>
              <a:xfrm>
                <a:off x="7611673" y="5503610"/>
                <a:ext cx="1410188" cy="276935"/>
              </a:xfrm>
              <a:prstGeom prst="rect">
                <a:avLst/>
              </a:prstGeom>
              <a:blipFill>
                <a:blip r:embed="rId11"/>
                <a:stretch>
                  <a:fillRect l="-1786" r="-893" b="-39130"/>
                </a:stretch>
              </a:blipFill>
            </p:spPr>
            <p:txBody>
              <a:bodyPr/>
              <a:lstStyle/>
              <a:p>
                <a:r>
                  <a:rPr lang="en-US">
                    <a:noFill/>
                  </a:rPr>
                  <a:t> </a:t>
                </a:r>
              </a:p>
            </p:txBody>
          </p:sp>
        </mc:Fallback>
      </mc:AlternateContent>
      <p:pic>
        <p:nvPicPr>
          <p:cNvPr id="44" name="Picture 43"/>
          <p:cNvPicPr>
            <a:picLocks noChangeAspect="1"/>
          </p:cNvPicPr>
          <p:nvPr/>
        </p:nvPicPr>
        <p:blipFill>
          <a:blip r:embed="rId12"/>
          <a:stretch>
            <a:fillRect/>
          </a:stretch>
        </p:blipFill>
        <p:spPr>
          <a:xfrm>
            <a:off x="8963361" y="5659518"/>
            <a:ext cx="342821" cy="438049"/>
          </a:xfrm>
          <a:prstGeom prst="rect">
            <a:avLst/>
          </a:prstGeom>
        </p:spPr>
      </p:pic>
      <p:sp>
        <p:nvSpPr>
          <p:cNvPr id="45" name="TextBox 44"/>
          <p:cNvSpPr txBox="1"/>
          <p:nvPr/>
        </p:nvSpPr>
        <p:spPr>
          <a:xfrm>
            <a:off x="9331123" y="5522276"/>
            <a:ext cx="79190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47" name="Rectangle 46"/>
          <p:cNvSpPr/>
          <p:nvPr/>
        </p:nvSpPr>
        <p:spPr bwMode="gray">
          <a:xfrm>
            <a:off x="6997118" y="5130201"/>
            <a:ext cx="4873685"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mc:AlternateContent xmlns:mc="http://schemas.openxmlformats.org/markup-compatibility/2006">
        <mc:Choice xmlns:a14="http://schemas.microsoft.com/office/drawing/2010/main" Requires="a14">
          <p:sp>
            <p:nvSpPr>
              <p:cNvPr id="48" name="TextBox 47"/>
              <p:cNvSpPr txBox="1"/>
              <p:nvPr/>
            </p:nvSpPr>
            <p:spPr>
              <a:xfrm>
                <a:off x="6996513" y="4139282"/>
                <a:ext cx="1317316" cy="5274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a:rPr lang="en-US" sz="1800" i="1" kern="0">
                              <a:latin typeface="Cambria Math" panose="02040503050406030204" pitchFamily="18" charset="0"/>
                              <a:ea typeface="Arial Unicode MS" pitchFamily="34" charset="-128"/>
                              <a:cs typeface="Arial Unicode MS" pitchFamily="34" charset="-128"/>
                            </a:rPr>
                            <m:t>𝑑𝑆𝑆𝐸</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𝐶</m:t>
                          </m:r>
                          <m:r>
                            <a:rPr lang="en-US" sz="1800" i="1" kern="0">
                              <a:latin typeface="Cambria Math" panose="02040503050406030204" pitchFamily="18" charset="0"/>
                              <a:ea typeface="Arial Unicode MS" pitchFamily="34" charset="-128"/>
                              <a:cs typeface="Arial Unicode MS" pitchFamily="34" charset="-128"/>
                            </a:rPr>
                            <m:t>)</m:t>
                          </m:r>
                        </m:num>
                        <m:den>
                          <m:r>
                            <a:rPr lang="en-US" sz="1800" i="1" kern="0">
                              <a:latin typeface="Cambria Math" panose="02040503050406030204" pitchFamily="18" charset="0"/>
                              <a:ea typeface="Arial Unicode MS" pitchFamily="34" charset="-128"/>
                              <a:cs typeface="Arial Unicode MS" pitchFamily="34" charset="-128"/>
                            </a:rPr>
                            <m:t>𝑑𝑐</m:t>
                          </m:r>
                        </m:den>
                      </m:f>
                    </m:oMath>
                  </m:oMathPara>
                </a14:m>
                <a:endParaRPr lang="en-US" sz="1800" kern="0" dirty="0" err="1">
                  <a:ea typeface="Arial Unicode MS" pitchFamily="34" charset="-128"/>
                  <a:cs typeface="Arial Unicode MS" pitchFamily="34" charset="-128"/>
                </a:endParaRPr>
              </a:p>
            </p:txBody>
          </p:sp>
        </mc:Choice>
        <mc:Fallback>
          <p:sp>
            <p:nvSpPr>
              <p:cNvPr id="48" name="TextBox 47"/>
              <p:cNvSpPr txBox="1">
                <a:spLocks noRot="1" noChangeAspect="1" noMove="1" noResize="1" noEditPoints="1" noAdjustHandles="1" noChangeArrowheads="1" noChangeShapeType="1" noTextEdit="1"/>
              </p:cNvSpPr>
              <p:nvPr/>
            </p:nvSpPr>
            <p:spPr>
              <a:xfrm>
                <a:off x="6996513" y="4139282"/>
                <a:ext cx="1317316" cy="527458"/>
              </a:xfrm>
              <a:prstGeom prst="rect">
                <a:avLst/>
              </a:prstGeom>
              <a:blipFill>
                <a:blip r:embed="rId13"/>
                <a:stretch>
                  <a:fillRect t="-2381" b="-14286"/>
                </a:stretch>
              </a:blipFill>
            </p:spPr>
            <p:txBody>
              <a:bodyPr/>
              <a:lstStyle/>
              <a:p>
                <a:r>
                  <a:rPr lang="en-US">
                    <a:noFill/>
                  </a:rPr>
                  <a:t> </a:t>
                </a:r>
              </a:p>
            </p:txBody>
          </p:sp>
        </mc:Fallback>
      </mc:AlternateContent>
      <p:pic>
        <p:nvPicPr>
          <p:cNvPr id="49" name="Picture 48"/>
          <p:cNvPicPr>
            <a:picLocks noChangeAspect="1"/>
          </p:cNvPicPr>
          <p:nvPr/>
        </p:nvPicPr>
        <p:blipFill>
          <a:blip r:embed="rId12"/>
          <a:stretch>
            <a:fillRect/>
          </a:stretch>
        </p:blipFill>
        <p:spPr>
          <a:xfrm>
            <a:off x="7755721" y="4599215"/>
            <a:ext cx="342821" cy="438049"/>
          </a:xfrm>
          <a:prstGeom prst="rect">
            <a:avLst/>
          </a:prstGeom>
        </p:spPr>
      </p:pic>
      <p:sp>
        <p:nvSpPr>
          <p:cNvPr id="50" name="TextBox 49"/>
          <p:cNvSpPr txBox="1"/>
          <p:nvPr/>
        </p:nvSpPr>
        <p:spPr>
          <a:xfrm>
            <a:off x="8185336" y="4268005"/>
            <a:ext cx="388753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0, and solve.</a:t>
            </a:r>
          </a:p>
        </p:txBody>
      </p:sp>
    </p:spTree>
    <p:extLst>
      <p:ext uri="{BB962C8B-B14F-4D97-AF65-F5344CB8AC3E}">
        <p14:creationId xmlns:p14="http://schemas.microsoft.com/office/powerpoint/2010/main" val="19702323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69327"/>
            <a:ext cx="273567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 Quality?</a:t>
            </a:r>
          </a:p>
        </p:txBody>
      </p:sp>
      <p:sp>
        <p:nvSpPr>
          <p:cNvPr id="76" name="Flowchart: Connector 75"/>
          <p:cNvSpPr/>
          <p:nvPr/>
        </p:nvSpPr>
        <p:spPr bwMode="gray">
          <a:xfrm>
            <a:off x="4854401" y="320163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7" name="Flowchart: Connector 76"/>
          <p:cNvSpPr/>
          <p:nvPr/>
        </p:nvSpPr>
        <p:spPr bwMode="gray">
          <a:xfrm>
            <a:off x="4712002" y="348960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8" name="Flowchart: Connector 77"/>
          <p:cNvSpPr/>
          <p:nvPr/>
        </p:nvSpPr>
        <p:spPr bwMode="gray">
          <a:xfrm>
            <a:off x="5142366" y="360208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9" name="Flowchart: Connector 78"/>
          <p:cNvSpPr/>
          <p:nvPr/>
        </p:nvSpPr>
        <p:spPr bwMode="gray">
          <a:xfrm>
            <a:off x="5430331" y="4281508"/>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0" name="Flowchart: Connector 79"/>
          <p:cNvSpPr/>
          <p:nvPr/>
        </p:nvSpPr>
        <p:spPr bwMode="gray">
          <a:xfrm>
            <a:off x="5790288" y="37775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1" name="Flowchart: Connector 80"/>
          <p:cNvSpPr/>
          <p:nvPr/>
        </p:nvSpPr>
        <p:spPr bwMode="gray">
          <a:xfrm>
            <a:off x="6726175" y="239361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2" name="Flowchart: Connector 81"/>
          <p:cNvSpPr/>
          <p:nvPr/>
        </p:nvSpPr>
        <p:spPr bwMode="gray">
          <a:xfrm>
            <a:off x="7158123" y="291367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3" name="Flowchart: Connector 82"/>
          <p:cNvSpPr/>
          <p:nvPr/>
        </p:nvSpPr>
        <p:spPr bwMode="gray">
          <a:xfrm>
            <a:off x="6457545" y="29275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4" name="Flowchart: Connector 83"/>
          <p:cNvSpPr/>
          <p:nvPr/>
        </p:nvSpPr>
        <p:spPr bwMode="gray">
          <a:xfrm>
            <a:off x="7518080" y="372831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5" name="Flowchart: Connector 84"/>
          <p:cNvSpPr/>
          <p:nvPr/>
        </p:nvSpPr>
        <p:spPr bwMode="gray">
          <a:xfrm>
            <a:off x="6870158" y="401628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86" name="Straight Arrow Connector 85"/>
          <p:cNvCxnSpPr/>
          <p:nvPr/>
        </p:nvCxnSpPr>
        <p:spPr>
          <a:xfrm flipV="1">
            <a:off x="4134487" y="192853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774531" y="509615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2977112" y="294192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89" name="TextBox 88"/>
          <p:cNvSpPr txBox="1"/>
          <p:nvPr/>
        </p:nvSpPr>
        <p:spPr>
          <a:xfrm>
            <a:off x="5810125" y="537474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90" name="TextBox 89"/>
          <p:cNvSpPr txBox="1"/>
          <p:nvPr/>
        </p:nvSpPr>
        <p:spPr>
          <a:xfrm>
            <a:off x="5305683" y="173086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91" name="Isosceles Triangle 90"/>
          <p:cNvSpPr/>
          <p:nvPr/>
        </p:nvSpPr>
        <p:spPr bwMode="gray">
          <a:xfrm>
            <a:off x="4955838" y="391781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2" name="Isosceles Triangle 91"/>
          <p:cNvSpPr/>
          <p:nvPr/>
        </p:nvSpPr>
        <p:spPr bwMode="gray">
          <a:xfrm>
            <a:off x="7107875" y="385628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3" name="Isosceles Triangle 92"/>
          <p:cNvSpPr/>
          <p:nvPr/>
        </p:nvSpPr>
        <p:spPr bwMode="gray">
          <a:xfrm>
            <a:off x="6683721" y="272111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4" name="TextBox 93"/>
          <p:cNvSpPr txBox="1"/>
          <p:nvPr/>
        </p:nvSpPr>
        <p:spPr>
          <a:xfrm>
            <a:off x="6678845" y="291883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95" name="TextBox 94"/>
          <p:cNvSpPr txBox="1"/>
          <p:nvPr/>
        </p:nvSpPr>
        <p:spPr>
          <a:xfrm>
            <a:off x="7108007" y="407180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96" name="TextBox 95"/>
          <p:cNvSpPr txBox="1"/>
          <p:nvPr/>
        </p:nvSpPr>
        <p:spPr>
          <a:xfrm>
            <a:off x="4945726" y="411579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97" name="Oval 96"/>
          <p:cNvSpPr/>
          <p:nvPr/>
        </p:nvSpPr>
        <p:spPr bwMode="gray">
          <a:xfrm rot="3059758">
            <a:off x="4018357" y="312331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Oval 97"/>
          <p:cNvSpPr/>
          <p:nvPr/>
        </p:nvSpPr>
        <p:spPr bwMode="gray">
          <a:xfrm rot="3059758">
            <a:off x="6347039" y="2105475"/>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Oval 98"/>
          <p:cNvSpPr/>
          <p:nvPr/>
        </p:nvSpPr>
        <p:spPr bwMode="gray">
          <a:xfrm rot="3059758">
            <a:off x="6892135" y="326255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33395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62" name="Flowchart: Connector 61"/>
          <p:cNvSpPr/>
          <p:nvPr/>
        </p:nvSpPr>
        <p:spPr bwMode="gray">
          <a:xfrm>
            <a:off x="7878037" y="320980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3" name="Flowchart: Connector 62"/>
          <p:cNvSpPr/>
          <p:nvPr/>
        </p:nvSpPr>
        <p:spPr bwMode="gray">
          <a:xfrm>
            <a:off x="7735638" y="349776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4" name="Flowchart: Connector 63"/>
          <p:cNvSpPr/>
          <p:nvPr/>
        </p:nvSpPr>
        <p:spPr bwMode="gray">
          <a:xfrm>
            <a:off x="8166002" y="36102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5" name="Flowchart: Connector 64"/>
          <p:cNvSpPr/>
          <p:nvPr/>
        </p:nvSpPr>
        <p:spPr bwMode="gray">
          <a:xfrm>
            <a:off x="8453967" y="428967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6" name="Flowchart: Connector 65"/>
          <p:cNvSpPr/>
          <p:nvPr/>
        </p:nvSpPr>
        <p:spPr bwMode="gray">
          <a:xfrm>
            <a:off x="8813924" y="3785731"/>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7" name="Flowchart: Connector 66"/>
          <p:cNvSpPr/>
          <p:nvPr/>
        </p:nvSpPr>
        <p:spPr bwMode="gray">
          <a:xfrm>
            <a:off x="9749811" y="240177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8" name="Flowchart: Connector 67"/>
          <p:cNvSpPr/>
          <p:nvPr/>
        </p:nvSpPr>
        <p:spPr bwMode="gray">
          <a:xfrm>
            <a:off x="10181759" y="292183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9" name="Flowchart: Connector 68"/>
          <p:cNvSpPr/>
          <p:nvPr/>
        </p:nvSpPr>
        <p:spPr bwMode="gray">
          <a:xfrm>
            <a:off x="9481181" y="2935696"/>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0" name="Flowchart: Connector 69"/>
          <p:cNvSpPr/>
          <p:nvPr/>
        </p:nvSpPr>
        <p:spPr bwMode="gray">
          <a:xfrm>
            <a:off x="10541716" y="3736477"/>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Flowchart: Connector 70"/>
          <p:cNvSpPr/>
          <p:nvPr/>
        </p:nvSpPr>
        <p:spPr bwMode="gray">
          <a:xfrm>
            <a:off x="9893794" y="4024442"/>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72" name="Straight Arrow Connector 71"/>
          <p:cNvCxnSpPr/>
          <p:nvPr/>
        </p:nvCxnSpPr>
        <p:spPr>
          <a:xfrm flipV="1">
            <a:off x="7158124" y="1936693"/>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798167" y="5104312"/>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6200000">
            <a:off x="6000748" y="295008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75" name="TextBox 74"/>
          <p:cNvSpPr txBox="1"/>
          <p:nvPr/>
        </p:nvSpPr>
        <p:spPr>
          <a:xfrm>
            <a:off x="8833761" y="5382909"/>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76" name="TextBox 75"/>
          <p:cNvSpPr txBox="1"/>
          <p:nvPr/>
        </p:nvSpPr>
        <p:spPr>
          <a:xfrm>
            <a:off x="8329319" y="1739022"/>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77" name="Isosceles Triangle 76"/>
          <p:cNvSpPr/>
          <p:nvPr/>
        </p:nvSpPr>
        <p:spPr bwMode="gray">
          <a:xfrm>
            <a:off x="7979474" y="3925977"/>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8" name="Isosceles Triangle 77"/>
          <p:cNvSpPr/>
          <p:nvPr/>
        </p:nvSpPr>
        <p:spPr bwMode="gray">
          <a:xfrm>
            <a:off x="10131511" y="38644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9" name="Isosceles Triangle 78"/>
          <p:cNvSpPr/>
          <p:nvPr/>
        </p:nvSpPr>
        <p:spPr bwMode="gray">
          <a:xfrm>
            <a:off x="9707357" y="2729278"/>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0" name="TextBox 79"/>
          <p:cNvSpPr txBox="1"/>
          <p:nvPr/>
        </p:nvSpPr>
        <p:spPr>
          <a:xfrm>
            <a:off x="9702481" y="2926995"/>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81" name="TextBox 80"/>
          <p:cNvSpPr txBox="1"/>
          <p:nvPr/>
        </p:nvSpPr>
        <p:spPr>
          <a:xfrm>
            <a:off x="10131643" y="4079971"/>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82" name="TextBox 81"/>
          <p:cNvSpPr txBox="1"/>
          <p:nvPr/>
        </p:nvSpPr>
        <p:spPr>
          <a:xfrm>
            <a:off x="7969362" y="4123956"/>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83" name="Oval 82"/>
          <p:cNvSpPr/>
          <p:nvPr/>
        </p:nvSpPr>
        <p:spPr bwMode="gray">
          <a:xfrm rot="3059758">
            <a:off x="7041993" y="3131481"/>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4" name="Oval 83"/>
          <p:cNvSpPr/>
          <p:nvPr/>
        </p:nvSpPr>
        <p:spPr bwMode="gray">
          <a:xfrm rot="3059758">
            <a:off x="9370675" y="2113638"/>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5" name="Oval 84"/>
          <p:cNvSpPr/>
          <p:nvPr/>
        </p:nvSpPr>
        <p:spPr bwMode="gray">
          <a:xfrm rot="3059758">
            <a:off x="9915771" y="3270715"/>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40195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8" name="TextBox 7"/>
          <p:cNvSpPr txBox="1"/>
          <p:nvPr/>
        </p:nvSpPr>
        <p:spPr>
          <a:xfrm>
            <a:off x="434697" y="4907162"/>
            <a:ext cx="38155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Silhouette Coefficient for </a:t>
            </a:r>
            <a:r>
              <a:rPr lang="en-US" sz="1800" b="1" kern="0" dirty="0">
                <a:ea typeface="Arial Unicode MS" pitchFamily="34" charset="-128"/>
                <a:cs typeface="Arial Unicode MS" pitchFamily="34" charset="-128"/>
              </a:rPr>
              <a:t>a,    </a:t>
            </a:r>
            <a:r>
              <a:rPr lang="en-US" sz="1800" kern="0" dirty="0">
                <a:ea typeface="Arial Unicode MS" pitchFamily="34" charset="-128"/>
                <a:cs typeface="Arial Unicode MS" pitchFamily="34" charset="-128"/>
              </a:rPr>
              <a:t>  = </a:t>
            </a:r>
          </a:p>
        </p:txBody>
      </p:sp>
      <mc:AlternateContent xmlns:mc="http://schemas.openxmlformats.org/markup-compatibility/2006">
        <mc:Choice xmlns:a14="http://schemas.microsoft.com/office/drawing/2010/main" Requires="a14">
          <p:sp>
            <p:nvSpPr>
              <p:cNvPr id="26" name="TextBox 25"/>
              <p:cNvSpPr txBox="1"/>
              <p:nvPr/>
            </p:nvSpPr>
            <p:spPr>
              <a:xfrm>
                <a:off x="816004" y="5297819"/>
                <a:ext cx="5317661" cy="76682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f>
                        <m:fPr>
                          <m:ctrlPr>
                            <a:rPr lang="en-US" sz="1800" i="1" kern="0">
                              <a:latin typeface="Cambria Math" panose="02040503050406030204" pitchFamily="18" charset="0"/>
                              <a:ea typeface="Arial Unicode MS" pitchFamily="34" charset="-128"/>
                              <a:cs typeface="Arial Unicode MS" pitchFamily="34" charset="-128"/>
                            </a:rPr>
                          </m:ctrlPr>
                        </m:fPr>
                        <m:num>
                          <m:r>
                            <m:rPr>
                              <m:sty m:val="p"/>
                            </m:rPr>
                            <a:rPr lang="en-US" sz="1800" kern="0">
                              <a:latin typeface="Cambria Math" panose="02040503050406030204" pitchFamily="18" charset="0"/>
                              <a:ea typeface="Arial Unicode MS" pitchFamily="34" charset="-128"/>
                              <a:cs typeface="Arial Unicode MS" pitchFamily="34" charset="-128"/>
                            </a:rPr>
                            <m:t>min</m:t>
                          </m:r>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num>
                        <m:den>
                          <m:r>
                            <m:rPr>
                              <m:sty m:val="p"/>
                            </m:rPr>
                            <a:rPr lang="en-US" sz="1800" kern="0">
                              <a:latin typeface="Cambria Math" panose="02040503050406030204" pitchFamily="18" charset="0"/>
                              <a:ea typeface="Arial Unicode MS" pitchFamily="34" charset="-128"/>
                              <a:cs typeface="Arial Unicode MS" pitchFamily="34" charset="-128"/>
                            </a:rPr>
                            <m:t>max</m:t>
                          </m:r>
                          <m:r>
                            <a:rPr lang="en-US" sz="1800" i="1" kern="0">
                              <a:latin typeface="Cambria Math" panose="02040503050406030204" pitchFamily="18" charset="0"/>
                              <a:ea typeface="Arial Unicode MS" pitchFamily="34" charset="-128"/>
                              <a:cs typeface="Arial Unicode MS" pitchFamily="34" charset="-128"/>
                            </a:rPr>
                            <m:t>⁡(</m:t>
                          </m:r>
                          <m:func>
                            <m:funcPr>
                              <m:ctrlPr>
                                <a:rPr lang="en-US" sz="1800" i="1" kern="0">
                                  <a:latin typeface="Cambria Math" panose="02040503050406030204" pitchFamily="18" charset="0"/>
                                  <a:ea typeface="Arial Unicode MS" pitchFamily="34" charset="-128"/>
                                  <a:cs typeface="Arial Unicode MS" pitchFamily="34" charset="-128"/>
                                </a:rPr>
                              </m:ctrlPr>
                            </m:funcPr>
                            <m:fName>
                              <m:r>
                                <m:rPr>
                                  <m:sty m:val="p"/>
                                </m:rPr>
                                <a:rPr lang="en-US" sz="1800" kern="0">
                                  <a:latin typeface="Cambria Math" panose="02040503050406030204" pitchFamily="18" charset="0"/>
                                  <a:ea typeface="Arial Unicode MS" pitchFamily="34" charset="-128"/>
                                  <a:cs typeface="Arial Unicode MS" pitchFamily="34" charset="-128"/>
                                </a:rPr>
                                <m:t>min</m:t>
                              </m:r>
                            </m:fName>
                            <m:e>
                              <m:d>
                                <m:dPr>
                                  <m:ctrlPr>
                                    <a:rPr lang="en-US" sz="1800" i="1" kern="0">
                                      <a:latin typeface="Cambria Math" panose="02040503050406030204" pitchFamily="18" charset="0"/>
                                      <a:ea typeface="Arial Unicode MS" pitchFamily="34" charset="-128"/>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𝜇</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e>
                                  </m:d>
                                </m:e>
                              </m:d>
                            </m:e>
                          </m:func>
                          <m:r>
                            <a:rPr lang="en-US" sz="1800" i="1" kern="0">
                              <a:latin typeface="Cambria Math" panose="02040503050406030204" pitchFamily="18" charset="0"/>
                              <a:ea typeface="Arial Unicode MS" pitchFamily="34" charset="-128"/>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𝜇</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Arial Unicode MS" pitchFamily="34" charset="-128"/>
                              <a:cs typeface="Arial Unicode MS" pitchFamily="34" charset="-128"/>
                            </a:rPr>
                            <m:t>)</m:t>
                          </m:r>
                        </m:den>
                      </m:f>
                    </m:oMath>
                  </m:oMathPara>
                </a14:m>
                <a:endParaRPr lang="en-US" sz="1800" kern="0" dirty="0" err="1">
                  <a:ea typeface="Arial Unicode MS" pitchFamily="34" charset="-128"/>
                  <a:cs typeface="Arial Unicode MS" pitchFamily="34" charset="-128"/>
                </a:endParaRPr>
              </a:p>
            </p:txBody>
          </p:sp>
        </mc:Choice>
        <mc:Fallback>
          <p:sp>
            <p:nvSpPr>
              <p:cNvPr id="26" name="TextBox 25"/>
              <p:cNvSpPr txBox="1">
                <a:spLocks noRot="1" noChangeAspect="1" noMove="1" noResize="1" noEditPoints="1" noAdjustHandles="1" noChangeArrowheads="1" noChangeShapeType="1" noTextEdit="1"/>
              </p:cNvSpPr>
              <p:nvPr/>
            </p:nvSpPr>
            <p:spPr>
              <a:xfrm>
                <a:off x="816004" y="5297819"/>
                <a:ext cx="5317661" cy="766827"/>
              </a:xfrm>
              <a:prstGeom prst="rect">
                <a:avLst/>
              </a:prstGeom>
              <a:blipFill>
                <a:blip r:embed="rId3"/>
                <a:stretch>
                  <a:fillRect r="-714"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86035" y="2878191"/>
                <a:ext cx="7327105"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𝑂𝑡h𝑒𝑟𝑠𝐶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a:rPr lang="en-US" sz="1800" i="1" kern="0" dirty="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𝑜𝑡h𝑒𝑟</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p:sp>
            <p:nvSpPr>
              <p:cNvPr id="31" name="Rectangle 30"/>
              <p:cNvSpPr>
                <a:spLocks noRot="1" noChangeAspect="1" noMove="1" noResize="1" noEditPoints="1" noAdjustHandles="1" noChangeArrowheads="1" noChangeShapeType="1" noTextEdit="1"/>
              </p:cNvSpPr>
              <p:nvPr/>
            </p:nvSpPr>
            <p:spPr>
              <a:xfrm>
                <a:off x="286035" y="2878191"/>
                <a:ext cx="7327105" cy="369247"/>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312071" y="3288760"/>
                <a:ext cx="1435406" cy="3692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𝜇</m:t>
                      </m:r>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m:t>
                      </m:r>
                      <m:r>
                        <a:rPr lang="en-US" sz="1800" i="1" kern="0">
                          <a:solidFill>
                            <a:srgbClr val="000000"/>
                          </a:solidFill>
                          <a:latin typeface="Cambria Math" panose="02040503050406030204" pitchFamily="18" charset="0"/>
                          <a:ea typeface="Cambria Math" panose="02040503050406030204" pitchFamily="18" charset="0"/>
                          <a:cs typeface="Arial Unicode MS" pitchFamily="34" charset="-128"/>
                        </a:rPr>
                        <m:t>𝑚𝑒𝑎𝑛</m:t>
                      </m:r>
                    </m:oMath>
                  </m:oMathPara>
                </a14:m>
                <a:endParaRPr lang="en-US" dirty="0"/>
              </a:p>
            </p:txBody>
          </p:sp>
        </mc:Choice>
        <mc:Fallback>
          <p:sp>
            <p:nvSpPr>
              <p:cNvPr id="33" name="Rectangle 32"/>
              <p:cNvSpPr>
                <a:spLocks noRot="1" noChangeAspect="1" noMove="1" noResize="1" noEditPoints="1" noAdjustHandles="1" noChangeArrowheads="1" noChangeShapeType="1" noTextEdit="1"/>
              </p:cNvSpPr>
              <p:nvPr/>
            </p:nvSpPr>
            <p:spPr>
              <a:xfrm>
                <a:off x="312071" y="3288760"/>
                <a:ext cx="1435406" cy="369247"/>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286034" y="3673933"/>
                <a:ext cx="7112032" cy="369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kern="0">
                          <a:latin typeface="Cambria Math" panose="02040503050406030204" pitchFamily="18" charset="0"/>
                          <a:ea typeface="Cambria Math" panose="02040503050406030204" pitchFamily="18" charset="0"/>
                          <a:cs typeface="Arial Unicode MS" pitchFamily="34" charset="-128"/>
                        </a:rPr>
                        <m:t>𝑑𝑖𝑠𝑡</m:t>
                      </m:r>
                      <m:d>
                        <m:dPr>
                          <m:ctrlPr>
                            <a:rPr lang="en-US" sz="1800" i="1" kern="0">
                              <a:latin typeface="Cambria Math" panose="02040503050406030204" pitchFamily="18" charset="0"/>
                              <a:ea typeface="Cambria Math" panose="02040503050406030204" pitchFamily="18" charset="0"/>
                              <a:cs typeface="Arial Unicode MS" pitchFamily="34" charset="-128"/>
                            </a:rPr>
                          </m:ctrlPr>
                        </m:dPr>
                        <m:e>
                          <m:r>
                            <a:rPr lang="en-US" sz="1800" i="1" kern="0">
                              <a:latin typeface="Cambria Math" panose="02040503050406030204" pitchFamily="18" charset="0"/>
                              <a:ea typeface="Cambria Math" panose="02040503050406030204" pitchFamily="18" charset="0"/>
                              <a:cs typeface="Arial Unicode MS" pitchFamily="34" charset="-128"/>
                            </a:rPr>
                            <m:t>𝑎</m:t>
                          </m:r>
                          <m:r>
                            <a:rPr lang="en-US" sz="1800" i="1" kern="0">
                              <a:latin typeface="Cambria Math" panose="02040503050406030204" pitchFamily="18" charset="0"/>
                              <a:ea typeface="Cambria Math" panose="02040503050406030204" pitchFamily="18" charset="0"/>
                              <a:cs typeface="Arial Unicode MS" pitchFamily="34" charset="-128"/>
                            </a:rPr>
                            <m:t>,</m:t>
                          </m:r>
                          <m:r>
                            <a:rPr lang="en-US" sz="1800" i="1" kern="0">
                              <a:latin typeface="Cambria Math" panose="02040503050406030204" pitchFamily="18" charset="0"/>
                              <a:ea typeface="Cambria Math" panose="02040503050406030204" pitchFamily="18" charset="0"/>
                              <a:cs typeface="Arial Unicode MS" pitchFamily="34" charset="-128"/>
                            </a:rPr>
                            <m:t>𝑆𝑎𝑚𝑒𝐶</m:t>
                          </m:r>
                        </m:e>
                      </m:d>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𝑑𝑖𝑠𝑡𝑎𝑛𝑐𝑒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m:rPr>
                          <m:nor/>
                        </m:rPr>
                        <a:rPr lang="en-US" sz="1800" b="1" kern="0" dirty="0">
                          <a:ea typeface="Arial Unicode MS" pitchFamily="34" charset="-128"/>
                          <a:cs typeface="Arial Unicode MS" pitchFamily="34" charset="-128"/>
                        </a:rPr>
                        <m:t>a</m:t>
                      </m:r>
                      <m:r>
                        <m:rPr>
                          <m:nor/>
                        </m:rPr>
                        <a:rPr lang="en-US" sz="1800" b="1" kern="0" dirty="0">
                          <a:ea typeface="Arial Unicode MS" pitchFamily="34" charset="-128"/>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𝑓𝑟𝑜𝑚</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𝑑𝑎𝑡𝑎</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𝑜𝑏𝑗𝑒𝑐𝑡𝑠</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𝑜𝑓</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𝑠𝑎𝑚𝑒</m:t>
                      </m:r>
                      <m:r>
                        <a:rPr lang="en-US" sz="1800" i="1" kern="0">
                          <a:latin typeface="Cambria Math" panose="02040503050406030204" pitchFamily="18" charset="0"/>
                          <a:ea typeface="Cambria Math" panose="02040503050406030204" pitchFamily="18" charset="0"/>
                          <a:cs typeface="Arial Unicode MS" pitchFamily="34" charset="-128"/>
                        </a:rPr>
                        <m:t> </m:t>
                      </m:r>
                      <m:r>
                        <a:rPr lang="en-US" sz="1800" i="1" kern="0">
                          <a:latin typeface="Cambria Math" panose="02040503050406030204" pitchFamily="18" charset="0"/>
                          <a:ea typeface="Cambria Math" panose="02040503050406030204" pitchFamily="18" charset="0"/>
                          <a:cs typeface="Arial Unicode MS" pitchFamily="34" charset="-128"/>
                        </a:rPr>
                        <m:t>𝑐𝑙𝑢𝑠𝑡𝑒𝑟</m:t>
                      </m:r>
                    </m:oMath>
                  </m:oMathPara>
                </a14:m>
                <a:endParaRPr lang="en-US" sz="1800" dirty="0"/>
              </a:p>
            </p:txBody>
          </p:sp>
        </mc:Choice>
        <mc:Fallback>
          <p:sp>
            <p:nvSpPr>
              <p:cNvPr id="34" name="Rectangle 33"/>
              <p:cNvSpPr>
                <a:spLocks noRot="1" noChangeAspect="1" noMove="1" noResize="1" noEditPoints="1" noAdjustHandles="1" noChangeArrowheads="1" noChangeShapeType="1" noTextEdit="1"/>
              </p:cNvSpPr>
              <p:nvPr/>
            </p:nvSpPr>
            <p:spPr>
              <a:xfrm>
                <a:off x="286034" y="3673933"/>
                <a:ext cx="7112032" cy="369247"/>
              </a:xfrm>
              <a:prstGeom prst="rect">
                <a:avLst/>
              </a:prstGeom>
              <a:blipFill>
                <a:blip r:embed="rId6"/>
                <a:stretch>
                  <a:fillRect b="-20000"/>
                </a:stretch>
              </a:blipFill>
            </p:spPr>
            <p:txBody>
              <a:bodyPr/>
              <a:lstStyle/>
              <a:p>
                <a:r>
                  <a:rPr lang="en-US">
                    <a:noFill/>
                  </a:rPr>
                  <a:t> </a:t>
                </a:r>
              </a:p>
            </p:txBody>
          </p:sp>
        </mc:Fallback>
      </mc:AlternateContent>
      <p:sp>
        <p:nvSpPr>
          <p:cNvPr id="4" name="TextBox 3"/>
          <p:cNvSpPr txBox="1"/>
          <p:nvPr/>
        </p:nvSpPr>
        <p:spPr>
          <a:xfrm>
            <a:off x="434697" y="4111420"/>
            <a:ext cx="3954972"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min: minimum</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max: maximum</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 name="TextBox 5"/>
          <p:cNvSpPr txBox="1"/>
          <p:nvPr/>
        </p:nvSpPr>
        <p:spPr>
          <a:xfrm>
            <a:off x="8691915" y="3068682"/>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pic>
        <p:nvPicPr>
          <p:cNvPr id="9" name="Picture 8"/>
          <p:cNvPicPr>
            <a:picLocks noChangeAspect="1"/>
          </p:cNvPicPr>
          <p:nvPr/>
        </p:nvPicPr>
        <p:blipFill>
          <a:blip r:embed="rId7"/>
          <a:stretch>
            <a:fillRect/>
          </a:stretch>
        </p:blipFill>
        <p:spPr>
          <a:xfrm>
            <a:off x="3217934" y="4890437"/>
            <a:ext cx="199979" cy="352343"/>
          </a:xfrm>
          <a:prstGeom prst="rect">
            <a:avLst/>
          </a:prstGeom>
        </p:spPr>
      </p:pic>
      <p:sp>
        <p:nvSpPr>
          <p:cNvPr id="120" name="TextBox 119"/>
          <p:cNvSpPr txBox="1"/>
          <p:nvPr/>
        </p:nvSpPr>
        <p:spPr>
          <a:xfrm>
            <a:off x="3365230" y="5024510"/>
            <a:ext cx="47272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a</a:t>
            </a:r>
          </a:p>
        </p:txBody>
      </p:sp>
    </p:spTree>
    <p:extLst>
      <p:ext uri="{BB962C8B-B14F-4D97-AF65-F5344CB8AC3E}">
        <p14:creationId xmlns:p14="http://schemas.microsoft.com/office/powerpoint/2010/main" val="3678042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 Partitioning Algorithms – K Means</a:t>
            </a:r>
          </a:p>
        </p:txBody>
      </p:sp>
      <p:sp>
        <p:nvSpPr>
          <p:cNvPr id="3" name="TextBox 2"/>
          <p:cNvSpPr txBox="1"/>
          <p:nvPr/>
        </p:nvSpPr>
        <p:spPr>
          <a:xfrm>
            <a:off x="554254" y="1877489"/>
            <a:ext cx="5183376" cy="6307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Checks cluster cohesion and separation together.</a:t>
            </a:r>
          </a:p>
        </p:txBody>
      </p:sp>
      <p:sp>
        <p:nvSpPr>
          <p:cNvPr id="96" name="Flowchart: Connector 95"/>
          <p:cNvSpPr/>
          <p:nvPr/>
        </p:nvSpPr>
        <p:spPr bwMode="gray">
          <a:xfrm>
            <a:off x="8597950" y="334826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7" name="Flowchart: Connector 96"/>
          <p:cNvSpPr/>
          <p:nvPr/>
        </p:nvSpPr>
        <p:spPr bwMode="gray">
          <a:xfrm>
            <a:off x="8455551" y="363623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8" name="Flowchart: Connector 97"/>
          <p:cNvSpPr/>
          <p:nvPr/>
        </p:nvSpPr>
        <p:spPr bwMode="gray">
          <a:xfrm>
            <a:off x="8885915" y="374871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99" name="Flowchart: Connector 98"/>
          <p:cNvSpPr/>
          <p:nvPr/>
        </p:nvSpPr>
        <p:spPr bwMode="gray">
          <a:xfrm>
            <a:off x="9173881" y="442813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0" name="Flowchart: Connector 99"/>
          <p:cNvSpPr/>
          <p:nvPr/>
        </p:nvSpPr>
        <p:spPr bwMode="gray">
          <a:xfrm>
            <a:off x="9533837" y="3924199"/>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1" name="Flowchart: Connector 100"/>
          <p:cNvSpPr/>
          <p:nvPr/>
        </p:nvSpPr>
        <p:spPr bwMode="gray">
          <a:xfrm>
            <a:off x="10469725" y="2540242"/>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2" name="Flowchart: Connector 101"/>
          <p:cNvSpPr/>
          <p:nvPr/>
        </p:nvSpPr>
        <p:spPr bwMode="gray">
          <a:xfrm>
            <a:off x="10901673" y="3060303"/>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3" name="Flowchart: Connector 102"/>
          <p:cNvSpPr/>
          <p:nvPr/>
        </p:nvSpPr>
        <p:spPr bwMode="gray">
          <a:xfrm>
            <a:off x="10201094" y="3074164"/>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4" name="Flowchart: Connector 103"/>
          <p:cNvSpPr/>
          <p:nvPr/>
        </p:nvSpPr>
        <p:spPr bwMode="gray">
          <a:xfrm>
            <a:off x="11261629" y="3874945"/>
            <a:ext cx="143983" cy="143983"/>
          </a:xfrm>
          <a:prstGeom prst="flowChartConnector">
            <a:avLst/>
          </a:prstGeom>
          <a:solidFill>
            <a:schemeClr val="tx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05" name="Flowchart: Connector 104"/>
          <p:cNvSpPr/>
          <p:nvPr/>
        </p:nvSpPr>
        <p:spPr bwMode="gray">
          <a:xfrm>
            <a:off x="10613707" y="4162910"/>
            <a:ext cx="143983" cy="143983"/>
          </a:xfrm>
          <a:prstGeom prst="flowChartConnector">
            <a:avLst/>
          </a:prstGeom>
          <a:solidFill>
            <a:srgbClr val="003283"/>
          </a:solidFill>
          <a:ln w="6350" algn="ctr">
            <a:noFill/>
            <a:miter lim="800000"/>
            <a:headEnd/>
            <a:tailEnd/>
          </a:ln>
        </p:spPr>
        <p:txBody>
          <a:bodyPr rot="0" spcFirstLastPara="0" vertOverflow="overflow" horzOverflow="overflow" vert="horz" wrap="square" lIns="89979" tIns="71983" rIns="89979" bIns="71983" numCol="1" spcCol="0" rtlCol="0" fromWordArt="0" anchor="ctr" anchorCtr="0" forceAA="0" compatLnSpc="1">
            <a:prstTxWarp prst="textNoShape">
              <a:avLst/>
            </a:prstTxWarp>
            <a:noAutofit/>
          </a:bodyP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06" name="Straight Arrow Connector 105"/>
          <p:cNvCxnSpPr/>
          <p:nvPr/>
        </p:nvCxnSpPr>
        <p:spPr>
          <a:xfrm flipV="1">
            <a:off x="7878037" y="2075161"/>
            <a:ext cx="0" cy="345558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518080" y="5242780"/>
            <a:ext cx="43194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6720662" y="3088555"/>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Weights</a:t>
            </a:r>
          </a:p>
        </p:txBody>
      </p:sp>
      <p:sp>
        <p:nvSpPr>
          <p:cNvPr id="109" name="TextBox 108"/>
          <p:cNvSpPr txBox="1"/>
          <p:nvPr/>
        </p:nvSpPr>
        <p:spPr>
          <a:xfrm>
            <a:off x="9553675" y="5521377"/>
            <a:ext cx="187177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Heights</a:t>
            </a:r>
          </a:p>
        </p:txBody>
      </p:sp>
      <p:sp>
        <p:nvSpPr>
          <p:cNvPr id="110" name="TextBox 109"/>
          <p:cNvSpPr txBox="1"/>
          <p:nvPr/>
        </p:nvSpPr>
        <p:spPr>
          <a:xfrm>
            <a:off x="9049232" y="1877490"/>
            <a:ext cx="12958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K = 3</a:t>
            </a:r>
          </a:p>
        </p:txBody>
      </p:sp>
      <p:sp>
        <p:nvSpPr>
          <p:cNvPr id="111" name="Isosceles Triangle 110"/>
          <p:cNvSpPr/>
          <p:nvPr/>
        </p:nvSpPr>
        <p:spPr bwMode="gray">
          <a:xfrm>
            <a:off x="8699387" y="4064445"/>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2" name="Isosceles Triangle 111"/>
          <p:cNvSpPr/>
          <p:nvPr/>
        </p:nvSpPr>
        <p:spPr bwMode="gray">
          <a:xfrm>
            <a:off x="10851424" y="4002914"/>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3" name="Isosceles Triangle 112"/>
          <p:cNvSpPr/>
          <p:nvPr/>
        </p:nvSpPr>
        <p:spPr bwMode="gray">
          <a:xfrm>
            <a:off x="10427270" y="2867746"/>
            <a:ext cx="228892" cy="205696"/>
          </a:xfrm>
          <a:prstGeom prst="triangle">
            <a:avLst/>
          </a:prstGeom>
          <a:solidFill>
            <a:srgbClr val="00328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4" name="TextBox 113"/>
          <p:cNvSpPr txBox="1"/>
          <p:nvPr/>
        </p:nvSpPr>
        <p:spPr>
          <a:xfrm>
            <a:off x="10422395" y="3065463"/>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c3</a:t>
            </a:r>
          </a:p>
        </p:txBody>
      </p:sp>
      <p:sp>
        <p:nvSpPr>
          <p:cNvPr id="115" name="TextBox 114"/>
          <p:cNvSpPr txBox="1"/>
          <p:nvPr/>
        </p:nvSpPr>
        <p:spPr>
          <a:xfrm>
            <a:off x="10851556" y="4218439"/>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c2</a:t>
            </a:r>
          </a:p>
        </p:txBody>
      </p:sp>
      <p:sp>
        <p:nvSpPr>
          <p:cNvPr id="116" name="TextBox 115"/>
          <p:cNvSpPr txBox="1"/>
          <p:nvPr/>
        </p:nvSpPr>
        <p:spPr>
          <a:xfrm>
            <a:off x="8689275" y="4262424"/>
            <a:ext cx="4846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c1</a:t>
            </a:r>
          </a:p>
        </p:txBody>
      </p:sp>
      <p:sp>
        <p:nvSpPr>
          <p:cNvPr id="117" name="Oval 116"/>
          <p:cNvSpPr/>
          <p:nvPr/>
        </p:nvSpPr>
        <p:spPr bwMode="gray">
          <a:xfrm rot="3059758">
            <a:off x="7761906" y="3269949"/>
            <a:ext cx="2427269" cy="1497957"/>
          </a:xfrm>
          <a:prstGeom prst="ellipse">
            <a:avLst/>
          </a:prstGeom>
          <a:solidFill>
            <a:srgbClr val="92D050">
              <a:alpha val="24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8" name="Oval 117"/>
          <p:cNvSpPr/>
          <p:nvPr/>
        </p:nvSpPr>
        <p:spPr bwMode="gray">
          <a:xfrm rot="3059758">
            <a:off x="10090588" y="2252106"/>
            <a:ext cx="1097061" cy="1497957"/>
          </a:xfrm>
          <a:prstGeom prst="ellipse">
            <a:avLst/>
          </a:prstGeom>
          <a:solidFill>
            <a:srgbClr val="FFFF00">
              <a:alpha val="17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19" name="Oval 118"/>
          <p:cNvSpPr/>
          <p:nvPr/>
        </p:nvSpPr>
        <p:spPr bwMode="gray">
          <a:xfrm rot="3059758">
            <a:off x="10635684" y="3409183"/>
            <a:ext cx="934826" cy="1497957"/>
          </a:xfrm>
          <a:prstGeom prst="ellipse">
            <a:avLst/>
          </a:prstGeom>
          <a:solidFill>
            <a:srgbClr val="FF0000">
              <a:alpha val="5000"/>
            </a:srgb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22089" y="2970594"/>
            <a:ext cx="2018833" cy="1066553"/>
          </a:xfrm>
          <a:prstGeom prst="rect">
            <a:avLst/>
          </a:prstGeom>
        </p:spPr>
      </p:pic>
      <p:sp>
        <p:nvSpPr>
          <p:cNvPr id="6" name="TextBox 5"/>
          <p:cNvSpPr txBox="1"/>
          <p:nvPr/>
        </p:nvSpPr>
        <p:spPr>
          <a:xfrm>
            <a:off x="698237" y="4495374"/>
            <a:ext cx="4391471" cy="98465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SC is complete Silhouette Coefficient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is Silhouette Coefficient of </a:t>
            </a:r>
            <a:r>
              <a:rPr lang="en-US" sz="1800" kern="0" dirty="0" err="1">
                <a:ea typeface="Arial Unicode MS" pitchFamily="34" charset="-128"/>
                <a:cs typeface="Arial Unicode MS" pitchFamily="34" charset="-128"/>
              </a:rPr>
              <a:t>ith</a:t>
            </a:r>
            <a:r>
              <a:rPr lang="en-US" sz="1800" kern="0" dirty="0">
                <a:ea typeface="Arial Unicode MS" pitchFamily="34" charset="-128"/>
                <a:cs typeface="Arial Unicode MS" pitchFamily="34" charset="-128"/>
              </a:rPr>
              <a:t> data object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 is total number of data objects</a:t>
            </a:r>
          </a:p>
        </p:txBody>
      </p:sp>
      <p:pic>
        <p:nvPicPr>
          <p:cNvPr id="7" name="Picture 6"/>
          <p:cNvPicPr>
            <a:picLocks noChangeAspect="1"/>
          </p:cNvPicPr>
          <p:nvPr/>
        </p:nvPicPr>
        <p:blipFill>
          <a:blip r:embed="rId4"/>
          <a:stretch>
            <a:fillRect/>
          </a:stretch>
        </p:blipFill>
        <p:spPr>
          <a:xfrm>
            <a:off x="674565" y="4816291"/>
            <a:ext cx="295207" cy="342821"/>
          </a:xfrm>
          <a:prstGeom prst="rect">
            <a:avLst/>
          </a:prstGeom>
        </p:spPr>
      </p:pic>
      <p:sp>
        <p:nvSpPr>
          <p:cNvPr id="37" name="Rectangle 36"/>
          <p:cNvSpPr/>
          <p:nvPr/>
        </p:nvSpPr>
        <p:spPr bwMode="gray">
          <a:xfrm>
            <a:off x="1418150" y="2829203"/>
            <a:ext cx="3167619" cy="1160990"/>
          </a:xfrm>
          <a:prstGeom prst="rect">
            <a:avLst/>
          </a:prstGeom>
          <a:solidFill>
            <a:schemeClr val="accent1">
              <a:alpha val="0"/>
            </a:schemeClr>
          </a:solidFill>
          <a:ln w="15875"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9711626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3327</TotalTime>
  <Words>5221</Words>
  <Application>Microsoft Macintosh PowerPoint</Application>
  <PresentationFormat>Custom</PresentationFormat>
  <Paragraphs>1027</Paragraphs>
  <Slides>108</Slides>
  <Notes>43</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21" baseType="lpstr">
      <vt:lpstr>Arial Unicode MS</vt:lpstr>
      <vt:lpstr>Arial</vt:lpstr>
      <vt:lpstr>Calibri</vt:lpstr>
      <vt:lpstr>Cambria Math</vt:lpstr>
      <vt:lpstr>Courier New</vt:lpstr>
      <vt:lpstr>inherit</vt:lpstr>
      <vt:lpstr>Monotype Sorts</vt:lpstr>
      <vt:lpstr>Symbol</vt:lpstr>
      <vt:lpstr>Times New Roman</vt:lpstr>
      <vt:lpstr>wingdings</vt:lpstr>
      <vt:lpstr>wingdings</vt:lpstr>
      <vt:lpstr>SAP 2018 16x9 white</vt:lpstr>
      <vt:lpstr>Bitmap Image</vt:lpstr>
      <vt:lpstr>S/4HANA Machine Learning Workshop Bangalore, Shanghai, Walldorf Q3/2018</vt:lpstr>
      <vt:lpstr>Introduction to Machine Learning I</vt:lpstr>
      <vt:lpstr>Scalable Machine Learning II</vt:lpstr>
      <vt:lpstr>Agenda: Day 1</vt:lpstr>
      <vt:lpstr>Agenda: Day 2</vt:lpstr>
      <vt:lpstr>Agenda: Day 3</vt:lpstr>
      <vt:lpstr>Agenda: Day 4</vt:lpstr>
      <vt:lpstr>Agenda: Day 5</vt:lpstr>
      <vt:lpstr>Objectives</vt:lpstr>
      <vt:lpstr>What is Machine Learning?</vt:lpstr>
      <vt:lpstr>What is Machine Learning?</vt:lpstr>
      <vt:lpstr>What is Machine Learning?</vt:lpstr>
      <vt:lpstr>What is Machine Learning?</vt:lpstr>
      <vt:lpstr>What is Machine Learning?</vt:lpstr>
      <vt:lpstr>Example: Iris Classification</vt:lpstr>
      <vt:lpstr>Iris Classification: k-Nearest Neighbors (KNN)</vt:lpstr>
      <vt:lpstr>Main Categories of Machine Learning</vt:lpstr>
      <vt:lpstr>Reinforcement Learning</vt:lpstr>
      <vt:lpstr>How to select the right algorithm?  (The cheat sheet below may not be of much use.)</vt:lpstr>
      <vt:lpstr>PowerPoint Presentation</vt:lpstr>
      <vt:lpstr>Algorithms for Supervised Learning (Regression/Classification)</vt:lpstr>
      <vt:lpstr>Do we really need to learn that many algorithms?</vt:lpstr>
      <vt:lpstr>LR Decision Boundary</vt:lpstr>
      <vt:lpstr>SVM Predictions</vt:lpstr>
      <vt:lpstr>Machine Learning Concepts</vt:lpstr>
      <vt:lpstr>Supervised Machine Learning</vt:lpstr>
      <vt:lpstr>Simplified ML workflow</vt:lpstr>
      <vt:lpstr>Machine Learning Concepts: Generalization (Supervised Learning)</vt:lpstr>
      <vt:lpstr>Bias and Variance</vt:lpstr>
      <vt:lpstr>Bias and Variance</vt:lpstr>
      <vt:lpstr>Bias and Variance</vt:lpstr>
      <vt:lpstr>Overfitting</vt:lpstr>
      <vt:lpstr>Feature Engineering</vt:lpstr>
      <vt:lpstr>Instance-based Models</vt:lpstr>
      <vt:lpstr>Exercises</vt:lpstr>
      <vt:lpstr>Machine Learning Concepts: Dimensionality Reduction (Unsupervised Learning)</vt:lpstr>
      <vt:lpstr>Similarities between Generalization and Dimensionality Reduction</vt:lpstr>
      <vt:lpstr>Software 2.0 / Differentiable Programming</vt:lpstr>
      <vt:lpstr>Software 2.0 / Differentiable Programming</vt:lpstr>
      <vt:lpstr>Software 2.0 / Differentiable Programming</vt:lpstr>
      <vt:lpstr>More Concepts – High-level Overview</vt:lpstr>
      <vt:lpstr>Training Environment</vt:lpstr>
      <vt:lpstr>Linear Regression: Closed Form</vt:lpstr>
      <vt:lpstr>Neuron</vt:lpstr>
      <vt:lpstr>Perceptron</vt:lpstr>
      <vt:lpstr>Deep Neural Network</vt:lpstr>
      <vt:lpstr>Decision Trees (CART)</vt:lpstr>
      <vt:lpstr>Decision Trees (CART)</vt:lpstr>
      <vt:lpstr>Decision Tree Boundaries</vt:lpstr>
      <vt:lpstr>“Growing the tree” – CART Algorithm </vt:lpstr>
      <vt:lpstr>Disadvantages of Decision Trees</vt:lpstr>
      <vt:lpstr>Regularization Hyperparameters</vt:lpstr>
      <vt:lpstr>Ensemble Methods</vt:lpstr>
      <vt:lpstr>Bagging and Pasting / Random Features and Subspaces</vt:lpstr>
      <vt:lpstr>Random Forest</vt:lpstr>
      <vt:lpstr>Boosting</vt:lpstr>
      <vt:lpstr>Gradient Boosting</vt:lpstr>
      <vt:lpstr>Supervised Learning</vt:lpstr>
      <vt:lpstr>Unsupervised Learning - K-Means Clustering</vt:lpstr>
      <vt:lpstr>Cluster Analysis – Partitioning Algorithms </vt:lpstr>
      <vt:lpstr>K-means Algorithm</vt:lpstr>
      <vt:lpstr>K-means Algorithm</vt:lpstr>
      <vt:lpstr>Evaluating the Quality of the Result</vt:lpstr>
      <vt:lpstr>Cluster Analysis – Partitioning Algorithms – K Means</vt:lpstr>
      <vt:lpstr>Elbow Method </vt:lpstr>
      <vt:lpstr>K-Means++</vt:lpstr>
      <vt:lpstr>K-means – Other Considerations</vt:lpstr>
      <vt:lpstr>PowerPoint Presentation</vt:lpstr>
      <vt:lpstr>Backup</vt:lpstr>
      <vt:lpstr>Cluster Analysis – How? </vt:lpstr>
      <vt:lpstr>Cluster Analysis – Solution </vt:lpstr>
      <vt:lpstr>Cluster Analysis – Similarity and Dissimilarity </vt:lpstr>
      <vt:lpstr>Cluster Analysis – Partitioning Algorithms – Distance Matrix </vt:lpstr>
      <vt:lpstr>Cluster Analysis – Partitioning Algorithms – Distance Matrix </vt:lpstr>
      <vt:lpstr>Cluster Analysis – Partitioning Algorithms – Manhattan Distance </vt:lpstr>
      <vt:lpstr>Cluster Analysis – Partitioning Algorithms – Euclidean Distance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Distance Matrix </vt:lpstr>
      <vt:lpstr>Cluster Analysis – Partitioning Algorithms – K Means</vt:lpstr>
      <vt:lpstr>K –Means Example</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Cluster Analysis – Partitioning Algorithms – K Means</vt:lpstr>
      <vt:lpstr>Decision Trees (CART) - Regression</vt:lpstr>
      <vt:lpstr>Thank you</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SAP</dc:creator>
  <cp:keywords>2018/16:9/white</cp:keywords>
  <dc:description/>
  <cp:lastModifiedBy>Doerpmund, Jens</cp:lastModifiedBy>
  <cp:revision>127</cp:revision>
  <dcterms:created xsi:type="dcterms:W3CDTF">2017-09-27T14:51:38Z</dcterms:created>
  <dcterms:modified xsi:type="dcterms:W3CDTF">2018-10-23T05:59:14Z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